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7" r:id="rId22"/>
    <p:sldId id="278" r:id="rId23"/>
    <p:sldId id="276" r:id="rId24"/>
  </p:sldIdLst>
  <p:sldSz cx="9144000" cy="5143500" type="screen16x9"/>
  <p:notesSz cx="6858000" cy="9144000"/>
  <p:embeddedFontLst>
    <p:embeddedFont>
      <p:font typeface="Barlow Medium Bold" pitchFamily="2" charset="77"/>
      <p:regular r:id="rId26"/>
      <p:bold r:id="rId27"/>
      <p:italic r:id="rId28"/>
      <p:boldItalic r:id="rId29"/>
    </p:embeddedFont>
    <p:embeddedFont>
      <p:font typeface="Calibri" panose="020F0502020204030204" pitchFamily="34" charset="0"/>
      <p:regular r:id="rId30"/>
      <p:bold r:id="rId31"/>
      <p:italic r:id="rId32"/>
      <p:boldItalic r:id="rId33"/>
    </p:embeddedFont>
    <p:embeddedFont>
      <p:font typeface="Lato" panose="020F0502020204030203" pitchFamily="34" charset="0"/>
      <p:regular r:id="rId34"/>
      <p:bold r:id="rId35"/>
      <p:italic r:id="rId36"/>
      <p:boldItalic r:id="rId37"/>
    </p:embeddedFont>
    <p:embeddedFont>
      <p:font typeface="Montserrat" pitchFamily="2" charset="77"/>
      <p:regular r:id="rId38"/>
      <p:bold r:id="rId39"/>
      <p:italic r:id="rId40"/>
      <p:boldItalic r:id="rId41"/>
    </p:embeddedFont>
    <p:embeddedFont>
      <p:font typeface="Overpass" pitchFamily="2" charset="77"/>
      <p:regular r:id="rId42"/>
      <p:bold r:id="rId43"/>
      <p:italic r:id="rId44"/>
      <p:boldItalic r:id="rId45"/>
    </p:embeddedFont>
    <p:embeddedFont>
      <p:font typeface="TAN Mon Cheri" pitchFamily="2"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940"/>
  </p:normalViewPr>
  <p:slideViewPr>
    <p:cSldViewPr snapToGrid="0">
      <p:cViewPr varScale="1">
        <p:scale>
          <a:sx n="148" d="100"/>
          <a:sy n="148" d="100"/>
        </p:scale>
        <p:origin x="504"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s>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05dc5ab519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05dc5ab519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06eb201610_0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06eb201610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06eb201610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06eb201610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06eb201610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06eb201610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06eb201610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06eb20161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06eb201610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06eb201610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06eb201610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06eb201610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06eb201610_0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06eb20161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106eb201610_0_1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106eb201610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06eb201610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06eb201610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5dc5ab51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5dc5ab5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06eb201610_0_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06eb201610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06eb201610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06eb201610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61706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06eb201610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06eb201610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4119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cfd2ed402e_1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cfd2ed402e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05dc5ab51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05dc5ab51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lvl="0" indent="-304800">
              <a:lnSpc>
                <a:spcPct val="140000"/>
              </a:lnSpc>
              <a:spcBef>
                <a:spcPts val="1200"/>
              </a:spcBef>
              <a:buSzPts val="1200"/>
              <a:buFont typeface="Overpass"/>
              <a:buChar char="●"/>
            </a:pPr>
            <a:r>
              <a:rPr lang="en-US" sz="1100" dirty="0">
                <a:latin typeface="Overpass"/>
                <a:ea typeface="Overpass"/>
                <a:cs typeface="Overpass"/>
                <a:sym typeface="Overpass"/>
              </a:rPr>
              <a:t>To determine the restaurants with highest customer rating. </a:t>
            </a:r>
          </a:p>
          <a:p>
            <a:pPr lvl="0" indent="-304800">
              <a:lnSpc>
                <a:spcPct val="140000"/>
              </a:lnSpc>
              <a:spcBef>
                <a:spcPts val="1200"/>
              </a:spcBef>
              <a:buSzPts val="1200"/>
              <a:buFont typeface="Overpass"/>
              <a:buChar char="●"/>
            </a:pPr>
            <a:r>
              <a:rPr lang="en-US" sz="1100" dirty="0">
                <a:latin typeface="Overpass"/>
                <a:ea typeface="Overpass"/>
                <a:cs typeface="Overpass"/>
                <a:sym typeface="Overpass"/>
              </a:rPr>
              <a:t>To find the restaurants that offer late night service and till what time will they be operating.</a:t>
            </a:r>
          </a:p>
          <a:p>
            <a:pPr marL="457200" lvl="0" indent="-304800" algn="l" rtl="0">
              <a:lnSpc>
                <a:spcPct val="140000"/>
              </a:lnSpc>
              <a:spcBef>
                <a:spcPts val="0"/>
              </a:spcBef>
              <a:spcAft>
                <a:spcPts val="0"/>
              </a:spcAft>
              <a:buSzPts val="1200"/>
              <a:buFont typeface="Overpass"/>
              <a:buChar char="●"/>
            </a:pPr>
            <a:r>
              <a:rPr lang="en-US" sz="1100" dirty="0">
                <a:latin typeface="Overpass"/>
                <a:ea typeface="Overpass"/>
                <a:cs typeface="Overpass"/>
                <a:sym typeface="Overpass"/>
              </a:rPr>
              <a:t>To find the  the best affordable restaurants around College Park.</a:t>
            </a:r>
          </a:p>
          <a:p>
            <a:pPr marL="457200" lvl="0" indent="-304800" algn="l" rtl="0">
              <a:lnSpc>
                <a:spcPct val="140000"/>
              </a:lnSpc>
              <a:spcBef>
                <a:spcPts val="0"/>
              </a:spcBef>
              <a:spcAft>
                <a:spcPts val="0"/>
              </a:spcAft>
              <a:buSzPts val="1200"/>
              <a:buFont typeface="Overpass"/>
              <a:buChar char="●"/>
            </a:pPr>
            <a:r>
              <a:rPr lang="en-US" sz="1100" dirty="0">
                <a:latin typeface="Overpass"/>
                <a:ea typeface="Overpass"/>
                <a:cs typeface="Overpass"/>
                <a:sym typeface="Overpass"/>
              </a:rPr>
              <a:t>To find the establishments in College Park that offer Bar service.</a:t>
            </a:r>
          </a:p>
          <a:p>
            <a:pPr lvl="0" indent="-304800">
              <a:lnSpc>
                <a:spcPct val="140000"/>
              </a:lnSpc>
              <a:buSzPts val="1200"/>
              <a:buFont typeface="Overpass"/>
              <a:buChar char="●"/>
            </a:pPr>
            <a:r>
              <a:rPr lang="en-US" sz="1100" dirty="0">
                <a:latin typeface="Overpass"/>
                <a:ea typeface="Overpass"/>
                <a:cs typeface="Overpass"/>
                <a:sym typeface="Overpass"/>
              </a:rPr>
              <a:t>To find negative reviews in order to get feedback and improve.</a:t>
            </a:r>
          </a:p>
          <a:p>
            <a:pPr marL="0" lvl="0" indent="0" algn="l" rtl="0">
              <a:spcBef>
                <a:spcPts val="0"/>
              </a:spcBef>
              <a:spcAft>
                <a:spcPts val="0"/>
              </a:spcAft>
              <a:buNone/>
            </a:pPr>
            <a:endParaRPr dirty="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05dc5ab51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05dc5ab51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05dc5ab519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05dc5ab51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05dc5ab519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05dc5ab519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06eb201610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06eb201610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06eb201610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06eb201610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05dc5ab519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05dc5ab519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svg"/><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4500">
                <a:latin typeface="Overpass"/>
                <a:ea typeface="Overpass"/>
                <a:cs typeface="Overpass"/>
                <a:sym typeface="Overpass"/>
              </a:rPr>
              <a:t>College Park FoodAdvisor</a:t>
            </a:r>
            <a:endParaRPr sz="4500">
              <a:latin typeface="Overpass"/>
              <a:ea typeface="Overpass"/>
              <a:cs typeface="Overpass"/>
              <a:sym typeface="Overpass"/>
            </a:endParaRPr>
          </a:p>
        </p:txBody>
      </p:sp>
      <p:sp>
        <p:nvSpPr>
          <p:cNvPr id="135" name="Google Shape;135;p13"/>
          <p:cNvSpPr txBox="1">
            <a:spLocks noGrp="1"/>
          </p:cNvSpPr>
          <p:nvPr>
            <p:ph type="subTitle" idx="1"/>
          </p:nvPr>
        </p:nvSpPr>
        <p:spPr>
          <a:xfrm>
            <a:off x="1628775" y="3064675"/>
            <a:ext cx="7203600" cy="1578900"/>
          </a:xfrm>
          <a:prstGeom prst="rect">
            <a:avLst/>
          </a:prstGeom>
        </p:spPr>
        <p:txBody>
          <a:bodyPr spcFirstLastPara="1" wrap="square" lIns="91425" tIns="91425" rIns="91425" bIns="91425" anchor="t" anchorCtr="0">
            <a:normAutofit/>
          </a:bodyPr>
          <a:lstStyle/>
          <a:p>
            <a:pPr marL="2743200" lvl="0" indent="0" algn="l" rtl="0">
              <a:spcBef>
                <a:spcPts val="0"/>
              </a:spcBef>
              <a:spcAft>
                <a:spcPts val="0"/>
              </a:spcAft>
              <a:buNone/>
            </a:pPr>
            <a:r>
              <a:rPr lang="en" sz="2000" dirty="0">
                <a:latin typeface="Overpass"/>
                <a:ea typeface="Overpass"/>
                <a:cs typeface="Overpass"/>
                <a:sym typeface="Overpass"/>
              </a:rPr>
              <a:t>Project_0503_08</a:t>
            </a:r>
            <a:endParaRPr sz="2000" dirty="0">
              <a:latin typeface="Overpass"/>
              <a:ea typeface="Overpass"/>
              <a:cs typeface="Overpass"/>
              <a:sym typeface="Overpass"/>
            </a:endParaRPr>
          </a:p>
          <a:p>
            <a:pPr marL="2743200" lvl="0" indent="0" algn="l" rtl="0">
              <a:spcBef>
                <a:spcPts val="0"/>
              </a:spcBef>
              <a:spcAft>
                <a:spcPts val="0"/>
              </a:spcAft>
              <a:buNone/>
            </a:pPr>
            <a:endParaRPr sz="2942" dirty="0">
              <a:latin typeface="Overpass"/>
              <a:ea typeface="Overpass"/>
              <a:cs typeface="Overpass"/>
              <a:sym typeface="Overpass"/>
            </a:endParaRPr>
          </a:p>
          <a:p>
            <a:pPr marL="0" lvl="0" indent="0" algn="r" rtl="0">
              <a:spcBef>
                <a:spcPts val="0"/>
              </a:spcBef>
              <a:spcAft>
                <a:spcPts val="0"/>
              </a:spcAft>
              <a:buNone/>
            </a:pPr>
            <a:r>
              <a:rPr lang="en" sz="2000" dirty="0">
                <a:latin typeface="Overpass"/>
                <a:ea typeface="Overpass"/>
                <a:cs typeface="Overpass"/>
                <a:sym typeface="Overpass"/>
              </a:rPr>
              <a:t>Dec 10, 2021</a:t>
            </a:r>
            <a:endParaRPr sz="2000" dirty="0">
              <a:latin typeface="Overpass"/>
              <a:ea typeface="Overpass"/>
              <a:cs typeface="Overpass"/>
              <a:sym typeface="Overpass"/>
            </a:endParaRPr>
          </a:p>
        </p:txBody>
      </p:sp>
      <p:pic>
        <p:nvPicPr>
          <p:cNvPr id="136" name="Google Shape;136;p13"/>
          <p:cNvPicPr preferRelativeResize="0"/>
          <p:nvPr/>
        </p:nvPicPr>
        <p:blipFill>
          <a:blip r:embed="rId3">
            <a:alphaModFix/>
          </a:blip>
          <a:stretch>
            <a:fillRect/>
          </a:stretch>
        </p:blipFill>
        <p:spPr>
          <a:xfrm>
            <a:off x="6972675" y="0"/>
            <a:ext cx="2171325" cy="1626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2"/>
          <p:cNvSpPr txBox="1">
            <a:spLocks noGrp="1"/>
          </p:cNvSpPr>
          <p:nvPr>
            <p:ph type="title"/>
          </p:nvPr>
        </p:nvSpPr>
        <p:spPr>
          <a:xfrm>
            <a:off x="1297500" y="535450"/>
            <a:ext cx="7038900" cy="46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verpass"/>
                <a:ea typeface="Overpass"/>
                <a:cs typeface="Overpass"/>
                <a:sym typeface="Overpass"/>
              </a:rPr>
              <a:t>Application</a:t>
            </a:r>
            <a:endParaRPr/>
          </a:p>
        </p:txBody>
      </p:sp>
      <p:sp>
        <p:nvSpPr>
          <p:cNvPr id="193" name="Google Shape;193;p22"/>
          <p:cNvSpPr txBox="1"/>
          <p:nvPr/>
        </p:nvSpPr>
        <p:spPr>
          <a:xfrm>
            <a:off x="1325550" y="1328625"/>
            <a:ext cx="6525600" cy="400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800"/>
              </a:spcAft>
              <a:buNone/>
            </a:pPr>
            <a:r>
              <a:rPr lang="en" b="1">
                <a:solidFill>
                  <a:schemeClr val="lt1"/>
                </a:solidFill>
                <a:latin typeface="Overpass"/>
                <a:ea typeface="Overpass"/>
                <a:cs typeface="Overpass"/>
                <a:sym typeface="Overpass"/>
              </a:rPr>
              <a:t>Which restaurant serves </a:t>
            </a:r>
            <a:r>
              <a:rPr lang="en" b="1">
                <a:solidFill>
                  <a:schemeClr val="lt1"/>
                </a:solidFill>
                <a:highlight>
                  <a:schemeClr val="dk1"/>
                </a:highlight>
                <a:latin typeface="Overpass"/>
                <a:ea typeface="Overpass"/>
                <a:cs typeface="Overpass"/>
                <a:sym typeface="Overpass"/>
              </a:rPr>
              <a:t>'Sushi'</a:t>
            </a:r>
            <a:r>
              <a:rPr lang="en" b="1">
                <a:solidFill>
                  <a:schemeClr val="lt1"/>
                </a:solidFill>
                <a:latin typeface="Overpass"/>
                <a:ea typeface="Overpass"/>
                <a:cs typeface="Overpass"/>
                <a:sym typeface="Overpass"/>
              </a:rPr>
              <a:t> and has the best consumer ratings?</a:t>
            </a:r>
            <a:endParaRPr>
              <a:latin typeface="Lato"/>
              <a:ea typeface="Lato"/>
              <a:cs typeface="Lato"/>
              <a:sym typeface="Lato"/>
            </a:endParaRPr>
          </a:p>
        </p:txBody>
      </p:sp>
      <p:pic>
        <p:nvPicPr>
          <p:cNvPr id="194" name="Google Shape;194;p22"/>
          <p:cNvPicPr preferRelativeResize="0"/>
          <p:nvPr/>
        </p:nvPicPr>
        <p:blipFill>
          <a:blip r:embed="rId3">
            <a:alphaModFix/>
          </a:blip>
          <a:stretch>
            <a:fillRect/>
          </a:stretch>
        </p:blipFill>
        <p:spPr>
          <a:xfrm>
            <a:off x="1447275" y="1940225"/>
            <a:ext cx="4782350" cy="1108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body" idx="1"/>
          </p:nvPr>
        </p:nvSpPr>
        <p:spPr>
          <a:xfrm>
            <a:off x="1297500" y="1338950"/>
            <a:ext cx="7038900"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0"/>
              </a:spcBef>
              <a:spcAft>
                <a:spcPts val="0"/>
              </a:spcAft>
              <a:buNone/>
            </a:pPr>
            <a:r>
              <a:rPr lang="en" sz="1400">
                <a:latin typeface="Overpass"/>
                <a:ea typeface="Overpass"/>
                <a:cs typeface="Overpass"/>
                <a:sym typeface="Overpass"/>
              </a:rPr>
              <a:t>What are the restaurants that offer late night service and till what time will they be operating?</a:t>
            </a:r>
            <a:endParaRPr sz="1400">
              <a:latin typeface="Overpass"/>
              <a:ea typeface="Overpass"/>
              <a:cs typeface="Overpass"/>
              <a:sym typeface="Overpass"/>
            </a:endParaRPr>
          </a:p>
          <a:p>
            <a:pPr marL="0" lvl="0" indent="0" algn="l" rtl="0">
              <a:lnSpc>
                <a:spcPct val="107916"/>
              </a:lnSpc>
              <a:spcBef>
                <a:spcPts val="800"/>
              </a:spcBef>
              <a:spcAft>
                <a:spcPts val="0"/>
              </a:spcAft>
              <a:buNone/>
            </a:pPr>
            <a:endParaRPr sz="1400">
              <a:latin typeface="Overpass"/>
              <a:ea typeface="Overpass"/>
              <a:cs typeface="Overpass"/>
              <a:sym typeface="Overpass"/>
            </a:endParaRPr>
          </a:p>
          <a:p>
            <a:pPr marL="0" lvl="0" indent="0" algn="l" rtl="0">
              <a:lnSpc>
                <a:spcPct val="107916"/>
              </a:lnSpc>
              <a:spcBef>
                <a:spcPts val="800"/>
              </a:spcBef>
              <a:spcAft>
                <a:spcPts val="0"/>
              </a:spcAft>
              <a:buNone/>
            </a:pPr>
            <a:r>
              <a:rPr lang="en" sz="1200">
                <a:latin typeface="Overpass"/>
                <a:ea typeface="Overpass"/>
                <a:cs typeface="Overpass"/>
                <a:sym typeface="Overpass"/>
              </a:rPr>
              <a:t>CREATE VIEW LateNightService AS</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SELECT r.rstName, r.rstClsHrs, o.srvOffered</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FROM [FoodAdvisor.Restaurant] r, [FoodAdvisor.Offer] o</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WHERE r.rstId = o.rstId AND o.srvOffered = 'LATE NIGHT'</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WITH CHECK OPTION;</a:t>
            </a:r>
            <a:endParaRPr sz="1200">
              <a:latin typeface="Overpass"/>
              <a:ea typeface="Overpass"/>
              <a:cs typeface="Overpass"/>
              <a:sym typeface="Overpass"/>
            </a:endParaRPr>
          </a:p>
          <a:p>
            <a:pPr marL="0" lvl="0" indent="0" algn="l" rtl="0">
              <a:lnSpc>
                <a:spcPct val="107916"/>
              </a:lnSpc>
              <a:spcBef>
                <a:spcPts val="0"/>
              </a:spcBef>
              <a:spcAft>
                <a:spcPts val="800"/>
              </a:spcAft>
              <a:buNone/>
            </a:pPr>
            <a:endParaRPr sz="1400">
              <a:latin typeface="Overpass"/>
              <a:ea typeface="Overpass"/>
              <a:cs typeface="Overpass"/>
              <a:sym typeface="Overpass"/>
            </a:endParaRPr>
          </a:p>
        </p:txBody>
      </p:sp>
      <p:sp>
        <p:nvSpPr>
          <p:cNvPr id="200" name="Google Shape;200;p23"/>
          <p:cNvSpPr txBox="1">
            <a:spLocks noGrp="1"/>
          </p:cNvSpPr>
          <p:nvPr>
            <p:ph type="title"/>
          </p:nvPr>
        </p:nvSpPr>
        <p:spPr>
          <a:xfrm>
            <a:off x="1297500" y="393750"/>
            <a:ext cx="7038900" cy="539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Overpass"/>
                <a:ea typeface="Overpass"/>
                <a:cs typeface="Overpass"/>
                <a:sym typeface="Overpass"/>
              </a:rPr>
              <a:t>Use Case 3</a:t>
            </a:r>
            <a:endParaRPr>
              <a:latin typeface="Overpass"/>
              <a:ea typeface="Overpass"/>
              <a:cs typeface="Overpass"/>
              <a:sym typeface="Overpass"/>
            </a:endParaRPr>
          </a:p>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4"/>
          <p:cNvSpPr txBox="1">
            <a:spLocks noGrp="1"/>
          </p:cNvSpPr>
          <p:nvPr>
            <p:ph type="body" idx="1"/>
          </p:nvPr>
        </p:nvSpPr>
        <p:spPr>
          <a:xfrm>
            <a:off x="1297500" y="1491350"/>
            <a:ext cx="7038900"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0"/>
              </a:spcBef>
              <a:spcAft>
                <a:spcPts val="800"/>
              </a:spcAft>
              <a:buNone/>
            </a:pPr>
            <a:r>
              <a:rPr lang="en" sz="1400">
                <a:latin typeface="Overpass"/>
                <a:ea typeface="Overpass"/>
                <a:cs typeface="Overpass"/>
                <a:sym typeface="Overpass"/>
              </a:rPr>
              <a:t>What are the restaurants that offer late night service and till what time will they be operating?</a:t>
            </a:r>
            <a:endParaRPr/>
          </a:p>
        </p:txBody>
      </p:sp>
      <p:sp>
        <p:nvSpPr>
          <p:cNvPr id="206" name="Google Shape;206;p24"/>
          <p:cNvSpPr txBox="1">
            <a:spLocks noGrp="1"/>
          </p:cNvSpPr>
          <p:nvPr>
            <p:ph type="title"/>
          </p:nvPr>
        </p:nvSpPr>
        <p:spPr>
          <a:xfrm>
            <a:off x="1297500" y="535450"/>
            <a:ext cx="7038900" cy="46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verpass"/>
                <a:ea typeface="Overpass"/>
                <a:cs typeface="Overpass"/>
                <a:sym typeface="Overpass"/>
              </a:rPr>
              <a:t>Application</a:t>
            </a:r>
            <a:endParaRPr/>
          </a:p>
        </p:txBody>
      </p:sp>
      <p:pic>
        <p:nvPicPr>
          <p:cNvPr id="207" name="Google Shape;207;p24"/>
          <p:cNvPicPr preferRelativeResize="0"/>
          <p:nvPr/>
        </p:nvPicPr>
        <p:blipFill>
          <a:blip r:embed="rId3">
            <a:alphaModFix/>
          </a:blip>
          <a:stretch>
            <a:fillRect/>
          </a:stretch>
        </p:blipFill>
        <p:spPr>
          <a:xfrm>
            <a:off x="1504950" y="2446025"/>
            <a:ext cx="4187350" cy="878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5"/>
          <p:cNvSpPr txBox="1">
            <a:spLocks noGrp="1"/>
          </p:cNvSpPr>
          <p:nvPr>
            <p:ph type="title"/>
          </p:nvPr>
        </p:nvSpPr>
        <p:spPr>
          <a:xfrm>
            <a:off x="1297500" y="480100"/>
            <a:ext cx="7038900" cy="567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latin typeface="Overpass"/>
                <a:ea typeface="Overpass"/>
                <a:cs typeface="Overpass"/>
                <a:sym typeface="Overpass"/>
              </a:rPr>
              <a:t>Use Case 4</a:t>
            </a:r>
            <a:endParaRPr>
              <a:latin typeface="Overpass"/>
              <a:ea typeface="Overpass"/>
              <a:cs typeface="Overpass"/>
              <a:sym typeface="Overpass"/>
            </a:endParaRPr>
          </a:p>
        </p:txBody>
      </p:sp>
      <p:sp>
        <p:nvSpPr>
          <p:cNvPr id="213" name="Google Shape;213;p25"/>
          <p:cNvSpPr txBox="1">
            <a:spLocks noGrp="1"/>
          </p:cNvSpPr>
          <p:nvPr>
            <p:ph type="body" idx="1"/>
          </p:nvPr>
        </p:nvSpPr>
        <p:spPr>
          <a:xfrm>
            <a:off x="1297500" y="1305050"/>
            <a:ext cx="6669600" cy="3261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b="1">
                <a:latin typeface="Overpass"/>
                <a:ea typeface="Overpass"/>
                <a:cs typeface="Overpass"/>
                <a:sym typeface="Overpass"/>
              </a:rPr>
              <a:t>Which are the best affordable restaurants that offer takeout option for dinner? </a:t>
            </a:r>
            <a:endParaRPr sz="1400" b="1">
              <a:latin typeface="Overpass"/>
              <a:ea typeface="Overpass"/>
              <a:cs typeface="Overpass"/>
              <a:sym typeface="Overpass"/>
            </a:endParaRPr>
          </a:p>
          <a:p>
            <a:pPr marL="0" lvl="0" indent="0" algn="l" rtl="0">
              <a:lnSpc>
                <a:spcPct val="100000"/>
              </a:lnSpc>
              <a:spcBef>
                <a:spcPts val="0"/>
              </a:spcBef>
              <a:spcAft>
                <a:spcPts val="0"/>
              </a:spcAft>
              <a:buNone/>
            </a:pPr>
            <a:endParaRPr sz="1200">
              <a:latin typeface="Overpass"/>
              <a:ea typeface="Overpass"/>
              <a:cs typeface="Overpass"/>
              <a:sym typeface="Overpass"/>
            </a:endParaRPr>
          </a:p>
          <a:p>
            <a:pPr marL="0" lvl="0" indent="0" algn="l" rtl="0">
              <a:lnSpc>
                <a:spcPct val="100000"/>
              </a:lnSpc>
              <a:spcBef>
                <a:spcPts val="0"/>
              </a:spcBef>
              <a:spcAft>
                <a:spcPts val="0"/>
              </a:spcAft>
              <a:buNone/>
            </a:pPr>
            <a:endParaRPr sz="1200">
              <a:latin typeface="Overpass"/>
              <a:ea typeface="Overpass"/>
              <a:cs typeface="Overpass"/>
              <a:sym typeface="Overpass"/>
            </a:endParaRPr>
          </a:p>
          <a:p>
            <a:pPr marL="0" lvl="0" indent="0" algn="l" rtl="0">
              <a:lnSpc>
                <a:spcPct val="100000"/>
              </a:lnSpc>
              <a:spcBef>
                <a:spcPts val="0"/>
              </a:spcBef>
              <a:spcAft>
                <a:spcPts val="0"/>
              </a:spcAft>
              <a:buNone/>
            </a:pPr>
            <a:r>
              <a:rPr lang="en" sz="1200">
                <a:latin typeface="Overpass"/>
                <a:ea typeface="Overpass"/>
                <a:cs typeface="Overpass"/>
                <a:sym typeface="Overpass"/>
              </a:rPr>
              <a:t>CREATE VIEW TakeoutDinner AS </a:t>
            </a:r>
            <a:endParaRPr sz="1200">
              <a:latin typeface="Overpass"/>
              <a:ea typeface="Overpass"/>
              <a:cs typeface="Overpass"/>
              <a:sym typeface="Overpass"/>
            </a:endParaRPr>
          </a:p>
          <a:p>
            <a:pPr marL="0" lvl="0" indent="457200" algn="l" rtl="0">
              <a:lnSpc>
                <a:spcPct val="100000"/>
              </a:lnSpc>
              <a:spcBef>
                <a:spcPts val="0"/>
              </a:spcBef>
              <a:spcAft>
                <a:spcPts val="0"/>
              </a:spcAft>
              <a:buNone/>
            </a:pPr>
            <a:r>
              <a:rPr lang="en" sz="1200">
                <a:latin typeface="Overpass"/>
                <a:ea typeface="Overpass"/>
                <a:cs typeface="Overpass"/>
                <a:sym typeface="Overpass"/>
              </a:rPr>
              <a:t>SELECT r.rstName, r.rstPriceRange, s.srvType, sm.srvMeal </a:t>
            </a:r>
            <a:endParaRPr sz="1200">
              <a:latin typeface="Overpass"/>
              <a:ea typeface="Overpass"/>
              <a:cs typeface="Overpass"/>
              <a:sym typeface="Overpass"/>
            </a:endParaRPr>
          </a:p>
          <a:p>
            <a:pPr marL="457200" lvl="0" indent="0" algn="l" rtl="0">
              <a:lnSpc>
                <a:spcPct val="100000"/>
              </a:lnSpc>
              <a:spcBef>
                <a:spcPts val="0"/>
              </a:spcBef>
              <a:spcAft>
                <a:spcPts val="0"/>
              </a:spcAft>
              <a:buNone/>
            </a:pPr>
            <a:r>
              <a:rPr lang="en" sz="1200">
                <a:latin typeface="Overpass"/>
                <a:ea typeface="Overpass"/>
                <a:cs typeface="Overpass"/>
                <a:sym typeface="Overpass"/>
              </a:rPr>
              <a:t>FROM [FoodAdvisor.Restaurant] r, [FoodAdvisor.Offer] o,</a:t>
            </a:r>
            <a:endParaRPr sz="1200">
              <a:latin typeface="Overpass"/>
              <a:ea typeface="Overpass"/>
              <a:cs typeface="Overpass"/>
              <a:sym typeface="Overpass"/>
            </a:endParaRPr>
          </a:p>
          <a:p>
            <a:pPr marL="457200" lvl="0" indent="457200" algn="l" rtl="0">
              <a:lnSpc>
                <a:spcPct val="100000"/>
              </a:lnSpc>
              <a:spcBef>
                <a:spcPts val="0"/>
              </a:spcBef>
              <a:spcAft>
                <a:spcPts val="0"/>
              </a:spcAft>
              <a:buNone/>
            </a:pPr>
            <a:r>
              <a:rPr lang="en" sz="1200">
                <a:latin typeface="Overpass"/>
                <a:ea typeface="Overpass"/>
                <a:cs typeface="Overpass"/>
                <a:sym typeface="Overpass"/>
              </a:rPr>
              <a:t>[FoodAdvisor.Service] s, [FoodAdvisor.ServedMeal] sm </a:t>
            </a:r>
            <a:endParaRPr sz="1200">
              <a:latin typeface="Overpass"/>
              <a:ea typeface="Overpass"/>
              <a:cs typeface="Overpass"/>
              <a:sym typeface="Overpass"/>
            </a:endParaRPr>
          </a:p>
          <a:p>
            <a:pPr marL="0" lvl="0" indent="457200" algn="l" rtl="0">
              <a:lnSpc>
                <a:spcPct val="100000"/>
              </a:lnSpc>
              <a:spcBef>
                <a:spcPts val="0"/>
              </a:spcBef>
              <a:spcAft>
                <a:spcPts val="0"/>
              </a:spcAft>
              <a:buNone/>
            </a:pPr>
            <a:r>
              <a:rPr lang="en" sz="1200">
                <a:latin typeface="Overpass"/>
                <a:ea typeface="Overpass"/>
                <a:cs typeface="Overpass"/>
                <a:sym typeface="Overpass"/>
              </a:rPr>
              <a:t>WHERE r.rstPriceRange = 'Cheap Eats' </a:t>
            </a:r>
            <a:endParaRPr sz="1200">
              <a:latin typeface="Overpass"/>
              <a:ea typeface="Overpass"/>
              <a:cs typeface="Overpass"/>
              <a:sym typeface="Overpass"/>
            </a:endParaRPr>
          </a:p>
          <a:p>
            <a:pPr marL="457200" lvl="0" indent="0" algn="l" rtl="0">
              <a:lnSpc>
                <a:spcPct val="100000"/>
              </a:lnSpc>
              <a:spcBef>
                <a:spcPts val="0"/>
              </a:spcBef>
              <a:spcAft>
                <a:spcPts val="0"/>
              </a:spcAft>
              <a:buNone/>
            </a:pPr>
            <a:r>
              <a:rPr lang="en" sz="1200">
                <a:latin typeface="Overpass"/>
                <a:ea typeface="Overpass"/>
                <a:cs typeface="Overpass"/>
                <a:sym typeface="Overpass"/>
              </a:rPr>
              <a:t>AND r.rstId = o.rstId </a:t>
            </a:r>
            <a:endParaRPr sz="1200">
              <a:latin typeface="Overpass"/>
              <a:ea typeface="Overpass"/>
              <a:cs typeface="Overpass"/>
              <a:sym typeface="Overpass"/>
            </a:endParaRPr>
          </a:p>
          <a:p>
            <a:pPr marL="0" lvl="0" indent="457200" algn="l" rtl="0">
              <a:lnSpc>
                <a:spcPct val="100000"/>
              </a:lnSpc>
              <a:spcBef>
                <a:spcPts val="0"/>
              </a:spcBef>
              <a:spcAft>
                <a:spcPts val="0"/>
              </a:spcAft>
              <a:buNone/>
            </a:pPr>
            <a:r>
              <a:rPr lang="en" sz="1200">
                <a:latin typeface="Overpass"/>
                <a:ea typeface="Overpass"/>
                <a:cs typeface="Overpass"/>
                <a:sym typeface="Overpass"/>
              </a:rPr>
              <a:t>AND o.srvId = s.srvId </a:t>
            </a:r>
            <a:endParaRPr sz="1200">
              <a:latin typeface="Overpass"/>
              <a:ea typeface="Overpass"/>
              <a:cs typeface="Overpass"/>
              <a:sym typeface="Overpass"/>
            </a:endParaRPr>
          </a:p>
          <a:p>
            <a:pPr marL="0" lvl="0" indent="457200" algn="l" rtl="0">
              <a:lnSpc>
                <a:spcPct val="100000"/>
              </a:lnSpc>
              <a:spcBef>
                <a:spcPts val="0"/>
              </a:spcBef>
              <a:spcAft>
                <a:spcPts val="0"/>
              </a:spcAft>
              <a:buNone/>
            </a:pPr>
            <a:r>
              <a:rPr lang="en" sz="1200">
                <a:latin typeface="Overpass"/>
                <a:ea typeface="Overpass"/>
                <a:cs typeface="Overpass"/>
                <a:sym typeface="Overpass"/>
              </a:rPr>
              <a:t>AND s.srvType = 'takeout' </a:t>
            </a:r>
            <a:endParaRPr sz="1200">
              <a:latin typeface="Overpass"/>
              <a:ea typeface="Overpass"/>
              <a:cs typeface="Overpass"/>
              <a:sym typeface="Overpass"/>
            </a:endParaRPr>
          </a:p>
          <a:p>
            <a:pPr marL="0" lvl="0" indent="457200" algn="l" rtl="0">
              <a:lnSpc>
                <a:spcPct val="100000"/>
              </a:lnSpc>
              <a:spcBef>
                <a:spcPts val="0"/>
              </a:spcBef>
              <a:spcAft>
                <a:spcPts val="0"/>
              </a:spcAft>
              <a:buNone/>
            </a:pPr>
            <a:r>
              <a:rPr lang="en" sz="1200">
                <a:latin typeface="Overpass"/>
                <a:ea typeface="Overpass"/>
                <a:cs typeface="Overpass"/>
                <a:sym typeface="Overpass"/>
              </a:rPr>
              <a:t>AND s.srvId = sm.srvId </a:t>
            </a:r>
            <a:endParaRPr sz="1200">
              <a:latin typeface="Overpass"/>
              <a:ea typeface="Overpass"/>
              <a:cs typeface="Overpass"/>
              <a:sym typeface="Overpass"/>
            </a:endParaRPr>
          </a:p>
          <a:p>
            <a:pPr marL="0" lvl="0" indent="457200" algn="l" rtl="0">
              <a:lnSpc>
                <a:spcPct val="100000"/>
              </a:lnSpc>
              <a:spcBef>
                <a:spcPts val="0"/>
              </a:spcBef>
              <a:spcAft>
                <a:spcPts val="0"/>
              </a:spcAft>
              <a:buNone/>
            </a:pPr>
            <a:r>
              <a:rPr lang="en" sz="1200">
                <a:latin typeface="Overpass"/>
                <a:ea typeface="Overpass"/>
                <a:cs typeface="Overpass"/>
                <a:sym typeface="Overpass"/>
              </a:rPr>
              <a:t>AND sm.srvMeal = 'dinner'</a:t>
            </a:r>
            <a:endParaRPr sz="1200">
              <a:latin typeface="Overpass"/>
              <a:ea typeface="Overpass"/>
              <a:cs typeface="Overpass"/>
              <a:sym typeface="Overpass"/>
            </a:endParaRPr>
          </a:p>
          <a:p>
            <a:pPr marL="0" lvl="0" indent="0" algn="l" rtl="0">
              <a:lnSpc>
                <a:spcPct val="100000"/>
              </a:lnSpc>
              <a:spcBef>
                <a:spcPts val="0"/>
              </a:spcBef>
              <a:spcAft>
                <a:spcPts val="0"/>
              </a:spcAft>
              <a:buNone/>
            </a:pPr>
            <a:r>
              <a:rPr lang="en" sz="1200">
                <a:latin typeface="Overpass"/>
                <a:ea typeface="Overpass"/>
                <a:cs typeface="Overpass"/>
                <a:sym typeface="Overpass"/>
              </a:rPr>
              <a:t>WITH CHECK OPTION; </a:t>
            </a:r>
            <a:endParaRPr sz="1200">
              <a:latin typeface="Overpass"/>
              <a:ea typeface="Overpass"/>
              <a:cs typeface="Overpass"/>
              <a:sym typeface="Overpass"/>
            </a:endParaRPr>
          </a:p>
          <a:p>
            <a:pPr marL="0" lvl="0" indent="457200" algn="l" rtl="0">
              <a:lnSpc>
                <a:spcPct val="90000"/>
              </a:lnSpc>
              <a:spcBef>
                <a:spcPts val="0"/>
              </a:spcBef>
              <a:spcAft>
                <a:spcPts val="0"/>
              </a:spcAft>
              <a:buNone/>
            </a:pPr>
            <a:endParaRPr sz="1200">
              <a:latin typeface="Overpass"/>
              <a:ea typeface="Overpass"/>
              <a:cs typeface="Overpass"/>
              <a:sym typeface="Overpas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6"/>
          <p:cNvSpPr txBox="1">
            <a:spLocks noGrp="1"/>
          </p:cNvSpPr>
          <p:nvPr>
            <p:ph type="title"/>
          </p:nvPr>
        </p:nvSpPr>
        <p:spPr>
          <a:xfrm>
            <a:off x="1297500" y="469950"/>
            <a:ext cx="7038900" cy="572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latin typeface="Overpass"/>
                <a:ea typeface="Overpass"/>
                <a:cs typeface="Overpass"/>
                <a:sym typeface="Overpass"/>
              </a:rPr>
              <a:t>Application</a:t>
            </a:r>
            <a:endParaRPr/>
          </a:p>
        </p:txBody>
      </p:sp>
      <p:sp>
        <p:nvSpPr>
          <p:cNvPr id="219" name="Google Shape;219;p26"/>
          <p:cNvSpPr txBox="1"/>
          <p:nvPr/>
        </p:nvSpPr>
        <p:spPr>
          <a:xfrm>
            <a:off x="1325550" y="1296550"/>
            <a:ext cx="6755100" cy="400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b="1">
                <a:solidFill>
                  <a:schemeClr val="lt1"/>
                </a:solidFill>
                <a:latin typeface="Overpass"/>
                <a:ea typeface="Overpass"/>
                <a:cs typeface="Overpass"/>
                <a:sym typeface="Overpass"/>
              </a:rPr>
              <a:t>Which are the best affordable restaurants that offer takeout option for dinner?</a:t>
            </a:r>
            <a:r>
              <a:rPr lang="en" sz="1200">
                <a:solidFill>
                  <a:schemeClr val="lt1"/>
                </a:solidFill>
                <a:latin typeface="Overpass"/>
                <a:ea typeface="Overpass"/>
                <a:cs typeface="Overpass"/>
                <a:sym typeface="Overpass"/>
              </a:rPr>
              <a:t> </a:t>
            </a:r>
            <a:endParaRPr>
              <a:latin typeface="Lato"/>
              <a:ea typeface="Lato"/>
              <a:cs typeface="Lato"/>
              <a:sym typeface="Lato"/>
            </a:endParaRPr>
          </a:p>
        </p:txBody>
      </p:sp>
      <p:pic>
        <p:nvPicPr>
          <p:cNvPr id="220" name="Google Shape;220;p26"/>
          <p:cNvPicPr preferRelativeResize="0"/>
          <p:nvPr/>
        </p:nvPicPr>
        <p:blipFill>
          <a:blip r:embed="rId3">
            <a:alphaModFix/>
          </a:blip>
          <a:stretch>
            <a:fillRect/>
          </a:stretch>
        </p:blipFill>
        <p:spPr>
          <a:xfrm>
            <a:off x="1449900" y="1950300"/>
            <a:ext cx="6134675" cy="1611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7"/>
          <p:cNvSpPr txBox="1">
            <a:spLocks noGrp="1"/>
          </p:cNvSpPr>
          <p:nvPr>
            <p:ph type="body" idx="1"/>
          </p:nvPr>
        </p:nvSpPr>
        <p:spPr>
          <a:xfrm>
            <a:off x="1297500" y="1310375"/>
            <a:ext cx="7038900"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0"/>
              </a:spcBef>
              <a:spcAft>
                <a:spcPts val="0"/>
              </a:spcAft>
              <a:buNone/>
            </a:pPr>
            <a:r>
              <a:rPr lang="en" sz="1400">
                <a:latin typeface="Overpass"/>
                <a:ea typeface="Overpass"/>
                <a:cs typeface="Overpass"/>
                <a:sym typeface="Overpass"/>
              </a:rPr>
              <a:t>Which establishments in College Park offer Bar service?</a:t>
            </a:r>
            <a:endParaRPr sz="1400">
              <a:latin typeface="Overpass"/>
              <a:ea typeface="Overpass"/>
              <a:cs typeface="Overpass"/>
              <a:sym typeface="Overpass"/>
            </a:endParaRPr>
          </a:p>
          <a:p>
            <a:pPr marL="0" lvl="0" indent="0" algn="l" rtl="0">
              <a:lnSpc>
                <a:spcPct val="107916"/>
              </a:lnSpc>
              <a:spcBef>
                <a:spcPts val="800"/>
              </a:spcBef>
              <a:spcAft>
                <a:spcPts val="0"/>
              </a:spcAft>
              <a:buNone/>
            </a:pPr>
            <a:endParaRPr sz="1400">
              <a:latin typeface="Overpass"/>
              <a:ea typeface="Overpass"/>
              <a:cs typeface="Overpass"/>
              <a:sym typeface="Overpass"/>
            </a:endParaRPr>
          </a:p>
          <a:p>
            <a:pPr marL="0" lvl="0" indent="0" algn="l" rtl="0">
              <a:lnSpc>
                <a:spcPct val="107916"/>
              </a:lnSpc>
              <a:spcBef>
                <a:spcPts val="800"/>
              </a:spcBef>
              <a:spcAft>
                <a:spcPts val="0"/>
              </a:spcAft>
              <a:buNone/>
            </a:pPr>
            <a:r>
              <a:rPr lang="en" sz="1200">
                <a:latin typeface="Overpass"/>
                <a:ea typeface="Overpass"/>
                <a:cs typeface="Overpass"/>
                <a:sym typeface="Overpass"/>
              </a:rPr>
              <a:t>CREATE VIEW Bars AS</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SELECT * </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FROM [FoodAdvisor.Restaurant] r</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WHERE r.rstCategory LIKE '%bar%'</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WITH CHECK OPTION;</a:t>
            </a:r>
            <a:endParaRPr sz="1200">
              <a:latin typeface="Overpass"/>
              <a:ea typeface="Overpass"/>
              <a:cs typeface="Overpass"/>
              <a:sym typeface="Overpass"/>
            </a:endParaRPr>
          </a:p>
        </p:txBody>
      </p:sp>
      <p:sp>
        <p:nvSpPr>
          <p:cNvPr id="226" name="Google Shape;226;p27"/>
          <p:cNvSpPr txBox="1">
            <a:spLocks noGrp="1"/>
          </p:cNvSpPr>
          <p:nvPr>
            <p:ph type="title"/>
          </p:nvPr>
        </p:nvSpPr>
        <p:spPr>
          <a:xfrm>
            <a:off x="1297500" y="393750"/>
            <a:ext cx="7038900" cy="539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Overpass"/>
                <a:ea typeface="Overpass"/>
                <a:cs typeface="Overpass"/>
                <a:sym typeface="Overpass"/>
              </a:rPr>
              <a:t>Use Case 5</a:t>
            </a:r>
            <a:endParaRPr>
              <a:latin typeface="Overpass"/>
              <a:ea typeface="Overpass"/>
              <a:cs typeface="Overpass"/>
              <a:sym typeface="Overpass"/>
            </a:endParaRPr>
          </a:p>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8"/>
          <p:cNvSpPr txBox="1">
            <a:spLocks noGrp="1"/>
          </p:cNvSpPr>
          <p:nvPr>
            <p:ph type="body" idx="1"/>
          </p:nvPr>
        </p:nvSpPr>
        <p:spPr>
          <a:xfrm>
            <a:off x="1240350" y="1358000"/>
            <a:ext cx="7038900"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0"/>
              </a:spcBef>
              <a:spcAft>
                <a:spcPts val="0"/>
              </a:spcAft>
              <a:buNone/>
            </a:pPr>
            <a:r>
              <a:rPr lang="en" sz="1400">
                <a:latin typeface="Overpass"/>
                <a:ea typeface="Overpass"/>
                <a:cs typeface="Overpass"/>
                <a:sym typeface="Overpass"/>
              </a:rPr>
              <a:t>Which establishments in College Park offer Bar service?</a:t>
            </a:r>
            <a:endParaRPr sz="1400">
              <a:latin typeface="Overpass"/>
              <a:ea typeface="Overpass"/>
              <a:cs typeface="Overpass"/>
              <a:sym typeface="Overpass"/>
            </a:endParaRPr>
          </a:p>
          <a:p>
            <a:pPr marL="0" lvl="0" indent="0" algn="l" rtl="0">
              <a:lnSpc>
                <a:spcPct val="107916"/>
              </a:lnSpc>
              <a:spcBef>
                <a:spcPts val="800"/>
              </a:spcBef>
              <a:spcAft>
                <a:spcPts val="800"/>
              </a:spcAft>
              <a:buNone/>
            </a:pPr>
            <a:endParaRPr sz="1400">
              <a:latin typeface="Overpass"/>
              <a:ea typeface="Overpass"/>
              <a:cs typeface="Overpass"/>
              <a:sym typeface="Overpass"/>
            </a:endParaRPr>
          </a:p>
        </p:txBody>
      </p:sp>
      <p:sp>
        <p:nvSpPr>
          <p:cNvPr id="232" name="Google Shape;232;p28"/>
          <p:cNvSpPr txBox="1">
            <a:spLocks noGrp="1"/>
          </p:cNvSpPr>
          <p:nvPr>
            <p:ph type="title"/>
          </p:nvPr>
        </p:nvSpPr>
        <p:spPr>
          <a:xfrm>
            <a:off x="1297500" y="535450"/>
            <a:ext cx="7038900" cy="46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verpass"/>
                <a:ea typeface="Overpass"/>
                <a:cs typeface="Overpass"/>
                <a:sym typeface="Overpass"/>
              </a:rPr>
              <a:t>Application</a:t>
            </a:r>
            <a:endParaRPr/>
          </a:p>
        </p:txBody>
      </p:sp>
      <p:pic>
        <p:nvPicPr>
          <p:cNvPr id="233" name="Google Shape;233;p28"/>
          <p:cNvPicPr preferRelativeResize="0"/>
          <p:nvPr/>
        </p:nvPicPr>
        <p:blipFill>
          <a:blip r:embed="rId3">
            <a:alphaModFix/>
          </a:blip>
          <a:stretch>
            <a:fillRect/>
          </a:stretch>
        </p:blipFill>
        <p:spPr>
          <a:xfrm>
            <a:off x="409575" y="2227000"/>
            <a:ext cx="8315326" cy="689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9"/>
          <p:cNvSpPr txBox="1">
            <a:spLocks noGrp="1"/>
          </p:cNvSpPr>
          <p:nvPr>
            <p:ph type="body" idx="1"/>
          </p:nvPr>
        </p:nvSpPr>
        <p:spPr>
          <a:xfrm>
            <a:off x="1297500" y="1310375"/>
            <a:ext cx="7038900"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0"/>
              </a:spcBef>
              <a:spcAft>
                <a:spcPts val="0"/>
              </a:spcAft>
              <a:buNone/>
            </a:pPr>
            <a:r>
              <a:rPr lang="en" sz="1400">
                <a:latin typeface="Overpass"/>
                <a:ea typeface="Overpass"/>
                <a:cs typeface="Overpass"/>
                <a:sym typeface="Overpass"/>
              </a:rPr>
              <a:t>What are the latest reviews for every restaurant?</a:t>
            </a:r>
            <a:endParaRPr sz="1400">
              <a:latin typeface="Overpass"/>
              <a:ea typeface="Overpass"/>
              <a:cs typeface="Overpass"/>
              <a:sym typeface="Overpass"/>
            </a:endParaRPr>
          </a:p>
          <a:p>
            <a:pPr marL="0" lvl="0" indent="0" algn="l" rtl="0">
              <a:lnSpc>
                <a:spcPct val="107916"/>
              </a:lnSpc>
              <a:spcBef>
                <a:spcPts val="800"/>
              </a:spcBef>
              <a:spcAft>
                <a:spcPts val="0"/>
              </a:spcAft>
              <a:buNone/>
            </a:pPr>
            <a:endParaRPr sz="1400">
              <a:latin typeface="Overpass"/>
              <a:ea typeface="Overpass"/>
              <a:cs typeface="Overpass"/>
              <a:sym typeface="Overpass"/>
            </a:endParaRPr>
          </a:p>
          <a:p>
            <a:pPr marL="0" lvl="0" indent="0" algn="l" rtl="0">
              <a:lnSpc>
                <a:spcPct val="107916"/>
              </a:lnSpc>
              <a:spcBef>
                <a:spcPts val="800"/>
              </a:spcBef>
              <a:spcAft>
                <a:spcPts val="0"/>
              </a:spcAft>
              <a:buNone/>
            </a:pPr>
            <a:r>
              <a:rPr lang="en" sz="1200">
                <a:latin typeface="Overpass"/>
                <a:ea typeface="Overpass"/>
                <a:cs typeface="Overpass"/>
                <a:sym typeface="Overpass"/>
              </a:rPr>
              <a:t>CREATE VIEW LatestReviews AS</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SELECT r.rstId, r.rstName, rv.rvwDesc, rv.rvwDate</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FROM [FoodAdvisor.Restaurant] r, [FoodAdvisor.Review] rv</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WHERE rv.rvwDate = </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(SELECT MAX(rv.rvwDate)</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FROM [FoodAdvisor.Review] rv</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WHERE r.rstId = rv.rstId)</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WITH CHECK OPTION;</a:t>
            </a:r>
            <a:endParaRPr sz="1200">
              <a:latin typeface="Overpass"/>
              <a:ea typeface="Overpass"/>
              <a:cs typeface="Overpass"/>
              <a:sym typeface="Overpass"/>
            </a:endParaRPr>
          </a:p>
          <a:p>
            <a:pPr marL="0" lvl="0" indent="0" algn="l" rtl="0">
              <a:lnSpc>
                <a:spcPct val="107916"/>
              </a:lnSpc>
              <a:spcBef>
                <a:spcPts val="0"/>
              </a:spcBef>
              <a:spcAft>
                <a:spcPts val="800"/>
              </a:spcAft>
              <a:buNone/>
            </a:pPr>
            <a:endParaRPr sz="1400">
              <a:latin typeface="Overpass"/>
              <a:ea typeface="Overpass"/>
              <a:cs typeface="Overpass"/>
              <a:sym typeface="Overpass"/>
            </a:endParaRPr>
          </a:p>
        </p:txBody>
      </p:sp>
      <p:sp>
        <p:nvSpPr>
          <p:cNvPr id="239" name="Google Shape;239;p29"/>
          <p:cNvSpPr txBox="1">
            <a:spLocks noGrp="1"/>
          </p:cNvSpPr>
          <p:nvPr>
            <p:ph type="title"/>
          </p:nvPr>
        </p:nvSpPr>
        <p:spPr>
          <a:xfrm>
            <a:off x="1297500" y="393750"/>
            <a:ext cx="7038900" cy="539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Overpass"/>
                <a:ea typeface="Overpass"/>
                <a:cs typeface="Overpass"/>
                <a:sym typeface="Overpass"/>
              </a:rPr>
              <a:t>Use Case 6</a:t>
            </a:r>
            <a:endParaRPr>
              <a:latin typeface="Overpass"/>
              <a:ea typeface="Overpass"/>
              <a:cs typeface="Overpass"/>
              <a:sym typeface="Overpass"/>
            </a:endParaRPr>
          </a:p>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0"/>
          <p:cNvSpPr txBox="1">
            <a:spLocks noGrp="1"/>
          </p:cNvSpPr>
          <p:nvPr>
            <p:ph type="body" idx="1"/>
          </p:nvPr>
        </p:nvSpPr>
        <p:spPr>
          <a:xfrm>
            <a:off x="1297500" y="1405625"/>
            <a:ext cx="7038900"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0"/>
              </a:spcBef>
              <a:spcAft>
                <a:spcPts val="0"/>
              </a:spcAft>
              <a:buNone/>
            </a:pPr>
            <a:r>
              <a:rPr lang="en" sz="1400">
                <a:latin typeface="Overpass"/>
                <a:ea typeface="Overpass"/>
                <a:cs typeface="Overpass"/>
                <a:sym typeface="Overpass"/>
              </a:rPr>
              <a:t>What are the latest reviews for every restaurant?</a:t>
            </a:r>
            <a:endParaRPr sz="1400">
              <a:latin typeface="Overpass"/>
              <a:ea typeface="Overpass"/>
              <a:cs typeface="Overpass"/>
              <a:sym typeface="Overpass"/>
            </a:endParaRPr>
          </a:p>
          <a:p>
            <a:pPr marL="0" lvl="0" indent="0" algn="l" rtl="0">
              <a:lnSpc>
                <a:spcPct val="107916"/>
              </a:lnSpc>
              <a:spcBef>
                <a:spcPts val="800"/>
              </a:spcBef>
              <a:spcAft>
                <a:spcPts val="800"/>
              </a:spcAft>
              <a:buNone/>
            </a:pPr>
            <a:endParaRPr sz="1400">
              <a:latin typeface="Overpass"/>
              <a:ea typeface="Overpass"/>
              <a:cs typeface="Overpass"/>
              <a:sym typeface="Overpass"/>
            </a:endParaRPr>
          </a:p>
        </p:txBody>
      </p:sp>
      <p:sp>
        <p:nvSpPr>
          <p:cNvPr id="245" name="Google Shape;245;p30"/>
          <p:cNvSpPr txBox="1">
            <a:spLocks noGrp="1"/>
          </p:cNvSpPr>
          <p:nvPr>
            <p:ph type="title"/>
          </p:nvPr>
        </p:nvSpPr>
        <p:spPr>
          <a:xfrm>
            <a:off x="1297500" y="535450"/>
            <a:ext cx="7038900" cy="46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verpass"/>
                <a:ea typeface="Overpass"/>
                <a:cs typeface="Overpass"/>
                <a:sym typeface="Overpass"/>
              </a:rPr>
              <a:t>Application</a:t>
            </a:r>
            <a:endParaRPr/>
          </a:p>
        </p:txBody>
      </p:sp>
      <p:pic>
        <p:nvPicPr>
          <p:cNvPr id="246" name="Google Shape;246;p30"/>
          <p:cNvPicPr preferRelativeResize="0"/>
          <p:nvPr/>
        </p:nvPicPr>
        <p:blipFill>
          <a:blip r:embed="rId3">
            <a:alphaModFix/>
          </a:blip>
          <a:stretch>
            <a:fillRect/>
          </a:stretch>
        </p:blipFill>
        <p:spPr>
          <a:xfrm>
            <a:off x="1385888" y="1985963"/>
            <a:ext cx="6372225" cy="22002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1"/>
          <p:cNvSpPr txBox="1">
            <a:spLocks noGrp="1"/>
          </p:cNvSpPr>
          <p:nvPr>
            <p:ph type="body" idx="1"/>
          </p:nvPr>
        </p:nvSpPr>
        <p:spPr>
          <a:xfrm>
            <a:off x="1297500" y="1281800"/>
            <a:ext cx="7038900"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0"/>
              </a:spcBef>
              <a:spcAft>
                <a:spcPts val="0"/>
              </a:spcAft>
              <a:buNone/>
            </a:pPr>
            <a:r>
              <a:rPr lang="en" sz="1400">
                <a:latin typeface="Overpass"/>
                <a:ea typeface="Overpass"/>
                <a:cs typeface="Overpass"/>
                <a:sym typeface="Overpass"/>
              </a:rPr>
              <a:t>Which mid-range restaurants offer lunch service?</a:t>
            </a:r>
            <a:endParaRPr sz="1400">
              <a:latin typeface="Overpass"/>
              <a:ea typeface="Overpass"/>
              <a:cs typeface="Overpass"/>
              <a:sym typeface="Overpass"/>
            </a:endParaRPr>
          </a:p>
          <a:p>
            <a:pPr marL="0" lvl="0" indent="0" algn="l" rtl="0">
              <a:lnSpc>
                <a:spcPct val="107916"/>
              </a:lnSpc>
              <a:spcBef>
                <a:spcPts val="800"/>
              </a:spcBef>
              <a:spcAft>
                <a:spcPts val="0"/>
              </a:spcAft>
              <a:buNone/>
            </a:pPr>
            <a:endParaRPr sz="1400">
              <a:latin typeface="Overpass"/>
              <a:ea typeface="Overpass"/>
              <a:cs typeface="Overpass"/>
              <a:sym typeface="Overpass"/>
            </a:endParaRPr>
          </a:p>
          <a:p>
            <a:pPr marL="0" lvl="0" indent="0" algn="l" rtl="0">
              <a:lnSpc>
                <a:spcPct val="107916"/>
              </a:lnSpc>
              <a:spcBef>
                <a:spcPts val="800"/>
              </a:spcBef>
              <a:spcAft>
                <a:spcPts val="0"/>
              </a:spcAft>
              <a:buNone/>
            </a:pPr>
            <a:r>
              <a:rPr lang="en" sz="1200">
                <a:latin typeface="Overpass"/>
                <a:ea typeface="Overpass"/>
                <a:cs typeface="Overpass"/>
                <a:sym typeface="Overpass"/>
              </a:rPr>
              <a:t>CREATE VIEW Mid_rangeLunch AS</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SELECT r.rstName, r.rstPriceRange, sm.srvMeal</a:t>
            </a:r>
            <a:endParaRPr sz="1200">
              <a:latin typeface="Overpass"/>
              <a:ea typeface="Overpass"/>
              <a:cs typeface="Overpass"/>
              <a:sym typeface="Overpass"/>
            </a:endParaRPr>
          </a:p>
          <a:p>
            <a:pPr marL="457200" lvl="0" indent="0" algn="l" rtl="0">
              <a:lnSpc>
                <a:spcPct val="107916"/>
              </a:lnSpc>
              <a:spcBef>
                <a:spcPts val="0"/>
              </a:spcBef>
              <a:spcAft>
                <a:spcPts val="0"/>
              </a:spcAft>
              <a:buNone/>
            </a:pPr>
            <a:r>
              <a:rPr lang="en" sz="1200">
                <a:latin typeface="Overpass"/>
                <a:ea typeface="Overpass"/>
                <a:cs typeface="Overpass"/>
                <a:sym typeface="Overpass"/>
              </a:rPr>
              <a:t>FROM [FoodAdvisor.Restaurant] r, [FoodAdvisor.Offer] o, [FoodAdvisor.ServedMeal] sm</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WHERE r.rstPriceRange = 'Mid-Range'</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AND r.rstId = o.rstId</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AND o.srvId = sm.srvId</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AND sm.srvMeal = 'lunch'</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WITH CHECK OPTION;</a:t>
            </a:r>
            <a:endParaRPr sz="1200">
              <a:latin typeface="Overpass"/>
              <a:ea typeface="Overpass"/>
              <a:cs typeface="Overpass"/>
              <a:sym typeface="Overpass"/>
            </a:endParaRPr>
          </a:p>
          <a:p>
            <a:pPr marL="0" lvl="0" indent="0" algn="l" rtl="0">
              <a:spcBef>
                <a:spcPts val="0"/>
              </a:spcBef>
              <a:spcAft>
                <a:spcPts val="1200"/>
              </a:spcAft>
              <a:buNone/>
            </a:pPr>
            <a:endParaRPr/>
          </a:p>
        </p:txBody>
      </p:sp>
      <p:sp>
        <p:nvSpPr>
          <p:cNvPr id="252" name="Google Shape;252;p31"/>
          <p:cNvSpPr txBox="1">
            <a:spLocks noGrp="1"/>
          </p:cNvSpPr>
          <p:nvPr>
            <p:ph type="title"/>
          </p:nvPr>
        </p:nvSpPr>
        <p:spPr>
          <a:xfrm>
            <a:off x="1297500" y="393750"/>
            <a:ext cx="7038900" cy="539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Overpass"/>
                <a:ea typeface="Overpass"/>
                <a:cs typeface="Overpass"/>
                <a:sym typeface="Overpass"/>
              </a:rPr>
              <a:t>Use Case 7</a:t>
            </a:r>
            <a:endParaRPr>
              <a:latin typeface="Overpass"/>
              <a:ea typeface="Overpass"/>
              <a:cs typeface="Overpass"/>
              <a:sym typeface="Overpass"/>
            </a:endParaRPr>
          </a:p>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4"/>
          <p:cNvSpPr txBox="1">
            <a:spLocks noGrp="1"/>
          </p:cNvSpPr>
          <p:nvPr>
            <p:ph type="title"/>
          </p:nvPr>
        </p:nvSpPr>
        <p:spPr>
          <a:xfrm>
            <a:off x="1297500" y="491725"/>
            <a:ext cx="7038900" cy="53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verpass"/>
                <a:ea typeface="Overpass"/>
                <a:cs typeface="Overpass"/>
                <a:sym typeface="Overpass"/>
              </a:rPr>
              <a:t>Background</a:t>
            </a:r>
            <a:endParaRPr>
              <a:latin typeface="Overpass"/>
              <a:ea typeface="Overpass"/>
              <a:cs typeface="Overpass"/>
              <a:sym typeface="Overpass"/>
            </a:endParaRPr>
          </a:p>
        </p:txBody>
      </p:sp>
      <p:sp>
        <p:nvSpPr>
          <p:cNvPr id="142" name="Google Shape;142;p14"/>
          <p:cNvSpPr txBox="1">
            <a:spLocks noGrp="1"/>
          </p:cNvSpPr>
          <p:nvPr>
            <p:ph type="body" idx="1"/>
          </p:nvPr>
        </p:nvSpPr>
        <p:spPr>
          <a:xfrm>
            <a:off x="1218200" y="1597425"/>
            <a:ext cx="7038900" cy="25641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SzPts val="1200"/>
              <a:buFont typeface="Overpass"/>
              <a:buChar char="●"/>
            </a:pPr>
            <a:r>
              <a:rPr lang="en" sz="1200">
                <a:highlight>
                  <a:srgbClr val="202124"/>
                </a:highlight>
                <a:latin typeface="Overpass"/>
                <a:ea typeface="Overpass"/>
                <a:cs typeface="Overpass"/>
                <a:sym typeface="Overpass"/>
              </a:rPr>
              <a:t>Our brand, FoodAdvisor is a food review system which aims to assist customers in finding restaurants around college park.</a:t>
            </a:r>
            <a:endParaRPr sz="1200">
              <a:highlight>
                <a:srgbClr val="202124"/>
              </a:highlight>
              <a:latin typeface="Overpass"/>
              <a:ea typeface="Overpass"/>
              <a:cs typeface="Overpass"/>
              <a:sym typeface="Overpass"/>
            </a:endParaRPr>
          </a:p>
          <a:p>
            <a:pPr marL="457200" lvl="0" indent="-304800" algn="l" rtl="0">
              <a:spcBef>
                <a:spcPts val="0"/>
              </a:spcBef>
              <a:spcAft>
                <a:spcPts val="0"/>
              </a:spcAft>
              <a:buSzPts val="1200"/>
              <a:buFont typeface="Overpass"/>
              <a:buChar char="●"/>
            </a:pPr>
            <a:r>
              <a:rPr lang="en" sz="1200">
                <a:highlight>
                  <a:srgbClr val="202124"/>
                </a:highlight>
                <a:latin typeface="Overpass"/>
                <a:ea typeface="Overpass"/>
                <a:cs typeface="Overpass"/>
                <a:sym typeface="Overpass"/>
              </a:rPr>
              <a:t>Customers can check out the ratings and reviews of the restaurants which they wish to visit.</a:t>
            </a:r>
            <a:endParaRPr sz="1200">
              <a:highlight>
                <a:srgbClr val="202124"/>
              </a:highlight>
              <a:latin typeface="Overpass"/>
              <a:ea typeface="Overpass"/>
              <a:cs typeface="Overpass"/>
              <a:sym typeface="Overpass"/>
            </a:endParaRPr>
          </a:p>
          <a:p>
            <a:pPr marL="457200" lvl="0" indent="-304800" algn="l" rtl="0">
              <a:spcBef>
                <a:spcPts val="0"/>
              </a:spcBef>
              <a:spcAft>
                <a:spcPts val="0"/>
              </a:spcAft>
              <a:buSzPts val="1200"/>
              <a:buFont typeface="Overpass"/>
              <a:buChar char="●"/>
            </a:pPr>
            <a:r>
              <a:rPr lang="en" sz="1200">
                <a:highlight>
                  <a:srgbClr val="202124"/>
                </a:highlight>
                <a:latin typeface="Overpass"/>
                <a:ea typeface="Overpass"/>
                <a:cs typeface="Overpass"/>
                <a:sym typeface="Overpass"/>
              </a:rPr>
              <a:t>They can also find out the cuisine and highlights of each restaurant along with the additional services offered by them.</a:t>
            </a:r>
            <a:endParaRPr sz="1200">
              <a:highlight>
                <a:srgbClr val="202124"/>
              </a:highlight>
              <a:latin typeface="Overpass"/>
              <a:ea typeface="Overpass"/>
              <a:cs typeface="Overpass"/>
              <a:sym typeface="Overpass"/>
            </a:endParaRPr>
          </a:p>
          <a:p>
            <a:pPr marL="457200" lvl="0" indent="-304800" algn="l" rtl="0">
              <a:spcBef>
                <a:spcPts val="0"/>
              </a:spcBef>
              <a:spcAft>
                <a:spcPts val="0"/>
              </a:spcAft>
              <a:buSzPts val="1200"/>
              <a:buFont typeface="Overpass"/>
              <a:buChar char="●"/>
            </a:pPr>
            <a:r>
              <a:rPr lang="en" sz="1200">
                <a:highlight>
                  <a:srgbClr val="202124"/>
                </a:highlight>
                <a:latin typeface="Overpass"/>
                <a:ea typeface="Overpass"/>
                <a:cs typeface="Overpass"/>
                <a:sym typeface="Overpass"/>
              </a:rPr>
              <a:t>Since College park is known for having the largest university in Maryland which is the University of Maryland - College Park, the main users would be the university students and staff members. Other customers would be the locals, food bloggers and people travelling across Maryland. The restaurant owners could also reflect on customer reviews.</a:t>
            </a:r>
            <a:endParaRPr sz="1200">
              <a:highlight>
                <a:srgbClr val="202124"/>
              </a:highlight>
              <a:latin typeface="Overpass"/>
              <a:ea typeface="Overpass"/>
              <a:cs typeface="Overpass"/>
              <a:sym typeface="Overpass"/>
            </a:endParaRPr>
          </a:p>
          <a:p>
            <a:pPr marL="457200" lvl="0" indent="-304800" algn="l" rtl="0">
              <a:spcBef>
                <a:spcPts val="0"/>
              </a:spcBef>
              <a:spcAft>
                <a:spcPts val="0"/>
              </a:spcAft>
              <a:buSzPts val="1200"/>
              <a:buFont typeface="Overpass"/>
              <a:buChar char="●"/>
            </a:pPr>
            <a:r>
              <a:rPr lang="en" sz="1200">
                <a:highlight>
                  <a:srgbClr val="202124"/>
                </a:highlight>
                <a:latin typeface="Overpass"/>
                <a:ea typeface="Overpass"/>
                <a:cs typeface="Overpass"/>
                <a:sym typeface="Overpass"/>
              </a:rPr>
              <a:t>Data Source: Tripadvisor.com</a:t>
            </a:r>
            <a:endParaRPr sz="1200">
              <a:highlight>
                <a:srgbClr val="202124"/>
              </a:highlight>
              <a:latin typeface="Overpass"/>
              <a:ea typeface="Overpass"/>
              <a:cs typeface="Overpass"/>
              <a:sym typeface="Overpass"/>
            </a:endParaRPr>
          </a:p>
        </p:txBody>
      </p:sp>
      <p:pic>
        <p:nvPicPr>
          <p:cNvPr id="143" name="Google Shape;143;p14"/>
          <p:cNvPicPr preferRelativeResize="0"/>
          <p:nvPr/>
        </p:nvPicPr>
        <p:blipFill rotWithShape="1">
          <a:blip r:embed="rId3">
            <a:alphaModFix/>
          </a:blip>
          <a:srcRect t="24615" b="25576"/>
          <a:stretch/>
        </p:blipFill>
        <p:spPr>
          <a:xfrm>
            <a:off x="3385768" y="3996575"/>
            <a:ext cx="2372469" cy="709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0"/>
              </a:spcBef>
              <a:spcAft>
                <a:spcPts val="0"/>
              </a:spcAft>
              <a:buNone/>
            </a:pPr>
            <a:r>
              <a:rPr lang="en" sz="1400">
                <a:latin typeface="Overpass"/>
                <a:ea typeface="Overpass"/>
                <a:cs typeface="Overpass"/>
                <a:sym typeface="Overpass"/>
              </a:rPr>
              <a:t>Which mid-range restaurants offer lunch service?</a:t>
            </a:r>
            <a:endParaRPr sz="1400">
              <a:latin typeface="Overpass"/>
              <a:ea typeface="Overpass"/>
              <a:cs typeface="Overpass"/>
              <a:sym typeface="Overpass"/>
            </a:endParaRPr>
          </a:p>
          <a:p>
            <a:pPr marL="0" lvl="0" indent="0" algn="l" rtl="0">
              <a:lnSpc>
                <a:spcPct val="107916"/>
              </a:lnSpc>
              <a:spcBef>
                <a:spcPts val="800"/>
              </a:spcBef>
              <a:spcAft>
                <a:spcPts val="800"/>
              </a:spcAft>
              <a:buNone/>
            </a:pPr>
            <a:endParaRPr sz="1400">
              <a:latin typeface="Overpass"/>
              <a:ea typeface="Overpass"/>
              <a:cs typeface="Overpass"/>
              <a:sym typeface="Overpass"/>
            </a:endParaRPr>
          </a:p>
        </p:txBody>
      </p:sp>
      <p:sp>
        <p:nvSpPr>
          <p:cNvPr id="258" name="Google Shape;258;p32"/>
          <p:cNvSpPr txBox="1">
            <a:spLocks noGrp="1"/>
          </p:cNvSpPr>
          <p:nvPr>
            <p:ph type="title"/>
          </p:nvPr>
        </p:nvSpPr>
        <p:spPr>
          <a:xfrm>
            <a:off x="1297500" y="535450"/>
            <a:ext cx="7038900" cy="46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verpass"/>
                <a:ea typeface="Overpass"/>
                <a:cs typeface="Overpass"/>
                <a:sym typeface="Overpass"/>
              </a:rPr>
              <a:t>Application</a:t>
            </a:r>
            <a:endParaRPr/>
          </a:p>
        </p:txBody>
      </p:sp>
      <p:pic>
        <p:nvPicPr>
          <p:cNvPr id="259" name="Google Shape;259;p32"/>
          <p:cNvPicPr preferRelativeResize="0"/>
          <p:nvPr/>
        </p:nvPicPr>
        <p:blipFill>
          <a:blip r:embed="rId3">
            <a:alphaModFix/>
          </a:blip>
          <a:stretch>
            <a:fillRect/>
          </a:stretch>
        </p:blipFill>
        <p:spPr>
          <a:xfrm>
            <a:off x="1433525" y="2172850"/>
            <a:ext cx="3833800" cy="13847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2"/>
          <p:cNvSpPr txBox="1">
            <a:spLocks noGrp="1"/>
          </p:cNvSpPr>
          <p:nvPr>
            <p:ph type="body" idx="1"/>
          </p:nvPr>
        </p:nvSpPr>
        <p:spPr>
          <a:xfrm>
            <a:off x="508958" y="1567550"/>
            <a:ext cx="7827442"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0"/>
              </a:spcBef>
              <a:spcAft>
                <a:spcPts val="0"/>
              </a:spcAft>
              <a:buNone/>
            </a:pPr>
            <a:endParaRPr sz="1400" dirty="0">
              <a:latin typeface="Overpass"/>
              <a:ea typeface="Overpass"/>
              <a:cs typeface="Overpass"/>
              <a:sym typeface="Overpass"/>
            </a:endParaRPr>
          </a:p>
          <a:p>
            <a:pPr marL="0" indent="0">
              <a:lnSpc>
                <a:spcPct val="107916"/>
              </a:lnSpc>
              <a:spcBef>
                <a:spcPts val="800"/>
              </a:spcBef>
              <a:spcAft>
                <a:spcPts val="800"/>
              </a:spcAft>
              <a:buNone/>
            </a:pPr>
            <a:r>
              <a:rPr lang="en-US" sz="1400" dirty="0">
                <a:solidFill>
                  <a:srgbClr val="FAF2E9"/>
                </a:solidFill>
                <a:latin typeface="Barlow Medium Bold"/>
              </a:rPr>
              <a:t>                     Determine polarity of reviews </a:t>
            </a:r>
          </a:p>
          <a:p>
            <a:pPr marL="0" indent="0">
              <a:lnSpc>
                <a:spcPct val="107916"/>
              </a:lnSpc>
              <a:spcBef>
                <a:spcPts val="800"/>
              </a:spcBef>
              <a:spcAft>
                <a:spcPts val="800"/>
              </a:spcAft>
              <a:buNone/>
            </a:pPr>
            <a:r>
              <a:rPr lang="en-US" sz="1400" dirty="0">
                <a:solidFill>
                  <a:srgbClr val="FAF2E9"/>
                </a:solidFill>
                <a:latin typeface="Barlow Medium Bold"/>
              </a:rPr>
              <a:t>                     </a:t>
            </a:r>
          </a:p>
          <a:p>
            <a:pPr marL="0" indent="0">
              <a:lnSpc>
                <a:spcPct val="107916"/>
              </a:lnSpc>
              <a:spcBef>
                <a:spcPts val="800"/>
              </a:spcBef>
              <a:spcAft>
                <a:spcPts val="800"/>
              </a:spcAft>
              <a:buNone/>
            </a:pPr>
            <a:r>
              <a:rPr lang="en-US" sz="1400" dirty="0">
                <a:solidFill>
                  <a:srgbClr val="FAF2E9"/>
                </a:solidFill>
                <a:latin typeface="Barlow Medium Bold"/>
              </a:rPr>
              <a:t>	Better understand customer sentiment </a:t>
            </a:r>
          </a:p>
          <a:p>
            <a:pPr marL="0" lvl="0" indent="0" algn="l" rtl="0">
              <a:lnSpc>
                <a:spcPct val="107916"/>
              </a:lnSpc>
              <a:spcBef>
                <a:spcPts val="800"/>
              </a:spcBef>
              <a:spcAft>
                <a:spcPts val="800"/>
              </a:spcAft>
              <a:buNone/>
            </a:pPr>
            <a:endParaRPr sz="1400" dirty="0">
              <a:latin typeface="Overpass"/>
              <a:ea typeface="Overpass"/>
              <a:cs typeface="Overpass"/>
              <a:sym typeface="Overpass"/>
            </a:endParaRPr>
          </a:p>
        </p:txBody>
      </p:sp>
      <p:sp>
        <p:nvSpPr>
          <p:cNvPr id="258" name="Google Shape;258;p32"/>
          <p:cNvSpPr txBox="1">
            <a:spLocks noGrp="1"/>
          </p:cNvSpPr>
          <p:nvPr>
            <p:ph type="title"/>
          </p:nvPr>
        </p:nvSpPr>
        <p:spPr>
          <a:xfrm>
            <a:off x="1290688" y="853439"/>
            <a:ext cx="7038900" cy="772863"/>
          </a:xfrm>
          <a:prstGeom prst="rect">
            <a:avLst/>
          </a:prstGeom>
        </p:spPr>
        <p:txBody>
          <a:bodyPr spcFirstLastPara="1" wrap="square" lIns="91425" tIns="91425" rIns="91425" bIns="91425" anchor="ctr" anchorCtr="0">
            <a:noAutofit/>
          </a:bodyPr>
          <a:lstStyle/>
          <a:p>
            <a:r>
              <a:rPr lang="en-US" sz="3200" u="sng" dirty="0">
                <a:solidFill>
                  <a:srgbClr val="FAF2E9"/>
                </a:solidFill>
                <a:latin typeface="TAN Mon Cheri"/>
              </a:rPr>
              <a:t>Sentiment Analysis</a:t>
            </a:r>
            <a:br>
              <a:rPr lang="en-US" dirty="0">
                <a:solidFill>
                  <a:srgbClr val="FAF2E9"/>
                </a:solidFill>
                <a:latin typeface="TAN Mon Cheri"/>
              </a:rPr>
            </a:br>
            <a:endParaRPr dirty="0"/>
          </a:p>
        </p:txBody>
      </p:sp>
      <p:pic>
        <p:nvPicPr>
          <p:cNvPr id="6" name="Picture 5">
            <a:extLst>
              <a:ext uri="{FF2B5EF4-FFF2-40B4-BE49-F238E27FC236}">
                <a16:creationId xmlns:a16="http://schemas.microsoft.com/office/drawing/2014/main" id="{89A07005-F3FF-1844-8EF5-62215A37628E}"/>
              </a:ext>
            </a:extLst>
          </p:cNvPr>
          <p:cNvPicPr>
            <a:picLocks noChangeAspect="1"/>
          </p:cNvPicPr>
          <p:nvPr/>
        </p:nvPicPr>
        <p:blipFill>
          <a:blip r:embed="rId3"/>
          <a:srcRect/>
          <a:stretch>
            <a:fillRect/>
          </a:stretch>
        </p:blipFill>
        <p:spPr>
          <a:xfrm>
            <a:off x="4170747" y="997150"/>
            <a:ext cx="4973254" cy="2617318"/>
          </a:xfrm>
          <a:prstGeom prst="rect">
            <a:avLst/>
          </a:prstGeom>
        </p:spPr>
      </p:pic>
      <p:pic>
        <p:nvPicPr>
          <p:cNvPr id="7" name="Picture 2">
            <a:extLst>
              <a:ext uri="{FF2B5EF4-FFF2-40B4-BE49-F238E27FC236}">
                <a16:creationId xmlns:a16="http://schemas.microsoft.com/office/drawing/2014/main" id="{D73A5942-D34F-4D4F-9E62-A0545451E34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666143" y="1885137"/>
            <a:ext cx="624545" cy="517805"/>
          </a:xfrm>
          <a:prstGeom prst="rect">
            <a:avLst/>
          </a:prstGeom>
        </p:spPr>
      </p:pic>
      <p:pic>
        <p:nvPicPr>
          <p:cNvPr id="8" name="Picture 3">
            <a:extLst>
              <a:ext uri="{FF2B5EF4-FFF2-40B4-BE49-F238E27FC236}">
                <a16:creationId xmlns:a16="http://schemas.microsoft.com/office/drawing/2014/main" id="{58022F15-06CF-E848-8B15-B58BE3D8DAA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2954" y="2720529"/>
            <a:ext cx="624546" cy="605242"/>
          </a:xfrm>
          <a:prstGeom prst="rect">
            <a:avLst/>
          </a:prstGeom>
        </p:spPr>
      </p:pic>
      <p:pic>
        <p:nvPicPr>
          <p:cNvPr id="3" name="Picture 2" descr="Table&#10;&#10;Description automatically generated">
            <a:extLst>
              <a:ext uri="{FF2B5EF4-FFF2-40B4-BE49-F238E27FC236}">
                <a16:creationId xmlns:a16="http://schemas.microsoft.com/office/drawing/2014/main" id="{3F97D084-0230-274F-8542-87DA452BF260}"/>
              </a:ext>
            </a:extLst>
          </p:cNvPr>
          <p:cNvPicPr>
            <a:picLocks noChangeAspect="1"/>
          </p:cNvPicPr>
          <p:nvPr/>
        </p:nvPicPr>
        <p:blipFill>
          <a:blip r:embed="rId8"/>
          <a:stretch>
            <a:fillRect/>
          </a:stretch>
        </p:blipFill>
        <p:spPr>
          <a:xfrm>
            <a:off x="4877256" y="1139020"/>
            <a:ext cx="3593790" cy="2260736"/>
          </a:xfrm>
          <a:prstGeom prst="rect">
            <a:avLst/>
          </a:prstGeom>
        </p:spPr>
      </p:pic>
    </p:spTree>
    <p:extLst>
      <p:ext uri="{BB962C8B-B14F-4D97-AF65-F5344CB8AC3E}">
        <p14:creationId xmlns:p14="http://schemas.microsoft.com/office/powerpoint/2010/main" val="32518470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2"/>
          <p:cNvSpPr txBox="1">
            <a:spLocks noGrp="1"/>
          </p:cNvSpPr>
          <p:nvPr>
            <p:ph type="body" idx="1"/>
          </p:nvPr>
        </p:nvSpPr>
        <p:spPr>
          <a:xfrm>
            <a:off x="362309" y="1567550"/>
            <a:ext cx="7974091"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800"/>
              </a:spcBef>
              <a:spcAft>
                <a:spcPts val="800"/>
              </a:spcAft>
              <a:buNone/>
            </a:pPr>
            <a:endParaRPr lang="en-US" sz="1400" dirty="0">
              <a:latin typeface="Overpass"/>
              <a:ea typeface="Overpass"/>
              <a:cs typeface="Overpass"/>
              <a:sym typeface="Overpass"/>
            </a:endParaRPr>
          </a:p>
          <a:p>
            <a:pPr marL="0" indent="0">
              <a:lnSpc>
                <a:spcPct val="107916"/>
              </a:lnSpc>
              <a:spcBef>
                <a:spcPts val="800"/>
              </a:spcBef>
              <a:spcAft>
                <a:spcPts val="800"/>
              </a:spcAft>
              <a:buNone/>
            </a:pPr>
            <a:r>
              <a:rPr lang="en-US" sz="2800" dirty="0">
                <a:latin typeface="Overpass"/>
                <a:ea typeface="Overpass"/>
                <a:cs typeface="Overpass"/>
                <a:sym typeface="Overpass"/>
              </a:rPr>
              <a:t>  </a:t>
            </a:r>
            <a:r>
              <a:rPr lang="en-US" sz="3600" u="sng" dirty="0">
                <a:latin typeface="Overpass"/>
                <a:ea typeface="Overpass"/>
                <a:cs typeface="Overpass"/>
                <a:sym typeface="Overpass"/>
              </a:rPr>
              <a:t>Dashboard</a:t>
            </a:r>
            <a:endParaRPr sz="3600" u="sng" dirty="0">
              <a:latin typeface="Overpass"/>
              <a:ea typeface="Overpass"/>
              <a:cs typeface="Overpass"/>
              <a:sym typeface="Overpass"/>
            </a:endParaRPr>
          </a:p>
        </p:txBody>
      </p:sp>
      <p:pic>
        <p:nvPicPr>
          <p:cNvPr id="5" name="Picture 4" descr="A picture containing text, writing implement, stationary, pencil&#10;&#10;Description automatically generated">
            <a:extLst>
              <a:ext uri="{FF2B5EF4-FFF2-40B4-BE49-F238E27FC236}">
                <a16:creationId xmlns:a16="http://schemas.microsoft.com/office/drawing/2014/main" id="{CD7502CE-5693-D047-9AA3-760A64E4DCD1}"/>
              </a:ext>
            </a:extLst>
          </p:cNvPr>
          <p:cNvPicPr>
            <a:picLocks noChangeAspect="1"/>
          </p:cNvPicPr>
          <p:nvPr/>
        </p:nvPicPr>
        <p:blipFill>
          <a:blip r:embed="rId3"/>
          <a:stretch>
            <a:fillRect/>
          </a:stretch>
        </p:blipFill>
        <p:spPr>
          <a:xfrm>
            <a:off x="2958334" y="351615"/>
            <a:ext cx="6091635" cy="4556815"/>
          </a:xfrm>
          <a:prstGeom prst="rect">
            <a:avLst/>
          </a:prstGeom>
        </p:spPr>
      </p:pic>
    </p:spTree>
    <p:extLst>
      <p:ext uri="{BB962C8B-B14F-4D97-AF65-F5344CB8AC3E}">
        <p14:creationId xmlns:p14="http://schemas.microsoft.com/office/powerpoint/2010/main" val="41381307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pic>
        <p:nvPicPr>
          <p:cNvPr id="264" name="Google Shape;264;p33"/>
          <p:cNvPicPr preferRelativeResize="0"/>
          <p:nvPr/>
        </p:nvPicPr>
        <p:blipFill rotWithShape="1">
          <a:blip r:embed="rId3">
            <a:alphaModFix/>
          </a:blip>
          <a:srcRect b="4843"/>
          <a:stretch/>
        </p:blipFill>
        <p:spPr>
          <a:xfrm>
            <a:off x="0" y="0"/>
            <a:ext cx="9144001"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5"/>
          <p:cNvSpPr txBox="1">
            <a:spLocks noGrp="1"/>
          </p:cNvSpPr>
          <p:nvPr>
            <p:ph type="title"/>
          </p:nvPr>
        </p:nvSpPr>
        <p:spPr>
          <a:xfrm>
            <a:off x="1297500" y="445475"/>
            <a:ext cx="7038900" cy="561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dirty="0">
                <a:latin typeface="Overpass"/>
                <a:ea typeface="Overpass"/>
                <a:cs typeface="Overpass"/>
                <a:sym typeface="Overpass"/>
              </a:rPr>
              <a:t>Mission Statements and Mission Objectives</a:t>
            </a:r>
            <a:endParaRPr dirty="0">
              <a:latin typeface="Overpass"/>
              <a:ea typeface="Overpass"/>
              <a:cs typeface="Overpass"/>
              <a:sym typeface="Overpass"/>
            </a:endParaRPr>
          </a:p>
        </p:txBody>
      </p:sp>
      <p:sp>
        <p:nvSpPr>
          <p:cNvPr id="149" name="Google Shape;149;p15"/>
          <p:cNvSpPr txBox="1">
            <a:spLocks noGrp="1"/>
          </p:cNvSpPr>
          <p:nvPr>
            <p:ph type="body" idx="1"/>
          </p:nvPr>
        </p:nvSpPr>
        <p:spPr>
          <a:xfrm>
            <a:off x="649224" y="1579975"/>
            <a:ext cx="7687176" cy="34389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None/>
            </a:pPr>
            <a:r>
              <a:rPr lang="en" sz="1200" u="sng" dirty="0">
                <a:latin typeface="Overpass"/>
                <a:ea typeface="Overpass"/>
                <a:cs typeface="Overpass"/>
                <a:sym typeface="Overpass"/>
              </a:rPr>
              <a:t>Mission Statement: </a:t>
            </a:r>
            <a:endParaRPr sz="1200" u="sng" dirty="0">
              <a:latin typeface="Overpass"/>
              <a:ea typeface="Overpass"/>
              <a:cs typeface="Overpass"/>
              <a:sym typeface="Overpass"/>
            </a:endParaRPr>
          </a:p>
          <a:p>
            <a:pPr marL="0" lvl="0" indent="0" algn="l" rtl="0">
              <a:lnSpc>
                <a:spcPct val="105000"/>
              </a:lnSpc>
              <a:spcBef>
                <a:spcPts val="1200"/>
              </a:spcBef>
              <a:spcAft>
                <a:spcPts val="0"/>
              </a:spcAft>
              <a:buNone/>
            </a:pPr>
            <a:r>
              <a:rPr lang="en" sz="1200" dirty="0">
                <a:latin typeface="Overpass"/>
                <a:ea typeface="Overpass"/>
                <a:cs typeface="Overpass"/>
                <a:sym typeface="Overpass"/>
              </a:rPr>
              <a:t>To analyze the reviews of various restaurants at College Park written by the customers who have visited the restaurants in order to help future customers decide on which restaurant to visit. </a:t>
            </a:r>
            <a:endParaRPr sz="1200" dirty="0">
              <a:latin typeface="Overpass"/>
              <a:ea typeface="Overpass"/>
              <a:cs typeface="Overpass"/>
              <a:sym typeface="Overpass"/>
            </a:endParaRPr>
          </a:p>
          <a:p>
            <a:pPr marL="0" lvl="0" indent="0" algn="l" rtl="0">
              <a:lnSpc>
                <a:spcPct val="105000"/>
              </a:lnSpc>
              <a:spcBef>
                <a:spcPts val="1200"/>
              </a:spcBef>
              <a:spcAft>
                <a:spcPts val="0"/>
              </a:spcAft>
              <a:buNone/>
            </a:pPr>
            <a:r>
              <a:rPr lang="en" sz="1200" u="sng" dirty="0">
                <a:latin typeface="Overpass"/>
                <a:ea typeface="Overpass"/>
                <a:cs typeface="Overpass"/>
                <a:sym typeface="Overpass"/>
              </a:rPr>
              <a:t>Mission Objectives: </a:t>
            </a:r>
          </a:p>
          <a:p>
            <a:pPr marL="171450" indent="-171450">
              <a:lnSpc>
                <a:spcPct val="105000"/>
              </a:lnSpc>
              <a:spcBef>
                <a:spcPts val="1200"/>
              </a:spcBef>
            </a:pPr>
            <a:r>
              <a:rPr lang="en-US" sz="1200" dirty="0">
                <a:latin typeface="Overpass"/>
                <a:ea typeface="Overpass"/>
                <a:cs typeface="Overpass"/>
                <a:sym typeface="Overpass"/>
              </a:rPr>
              <a:t>To determine the restaurants with highest customer rating. </a:t>
            </a:r>
          </a:p>
          <a:p>
            <a:pPr marL="171450" indent="-171450">
              <a:lnSpc>
                <a:spcPct val="105000"/>
              </a:lnSpc>
              <a:spcBef>
                <a:spcPts val="1200"/>
              </a:spcBef>
            </a:pPr>
            <a:r>
              <a:rPr lang="en-US" sz="1200" dirty="0">
                <a:latin typeface="Overpass"/>
                <a:ea typeface="Overpass"/>
                <a:cs typeface="Overpass"/>
                <a:sym typeface="Overpass"/>
              </a:rPr>
              <a:t>To find negative reviews in order to get feedback and improve.</a:t>
            </a:r>
          </a:p>
          <a:p>
            <a:pPr marL="171450" indent="-171450">
              <a:lnSpc>
                <a:spcPct val="105000"/>
              </a:lnSpc>
              <a:spcBef>
                <a:spcPts val="1200"/>
              </a:spcBef>
            </a:pPr>
            <a:r>
              <a:rPr lang="en-US" sz="1200" dirty="0">
                <a:latin typeface="Overpass"/>
                <a:ea typeface="Overpass"/>
                <a:cs typeface="Overpass"/>
                <a:sym typeface="Overpass"/>
              </a:rPr>
              <a:t>To find the  the best affordable restaurants around College Park.</a:t>
            </a:r>
          </a:p>
          <a:p>
            <a:pPr marL="171450" indent="-171450">
              <a:lnSpc>
                <a:spcPct val="105000"/>
              </a:lnSpc>
              <a:spcBef>
                <a:spcPts val="1200"/>
              </a:spcBef>
            </a:pPr>
            <a:r>
              <a:rPr lang="en-US" sz="1200" dirty="0">
                <a:latin typeface="Overpass"/>
                <a:ea typeface="Overpass"/>
                <a:cs typeface="Overpass"/>
                <a:sym typeface="Overpass"/>
              </a:rPr>
              <a:t>To find the establishments in College Park that offer Bar service.</a:t>
            </a:r>
          </a:p>
          <a:p>
            <a:pPr marL="171450" indent="-171450">
              <a:lnSpc>
                <a:spcPct val="105000"/>
              </a:lnSpc>
              <a:spcBef>
                <a:spcPts val="1200"/>
              </a:spcBef>
            </a:pPr>
            <a:r>
              <a:rPr lang="en-US" sz="1200" dirty="0">
                <a:latin typeface="Overpass"/>
                <a:ea typeface="Overpass"/>
                <a:cs typeface="Overpass"/>
                <a:sym typeface="Overpass"/>
              </a:rPr>
              <a:t>To find the restaurants that offer late night service and till what time will they be operating.</a:t>
            </a:r>
          </a:p>
          <a:p>
            <a:pPr marL="171450" indent="-171450">
              <a:lnSpc>
                <a:spcPct val="105000"/>
              </a:lnSpc>
              <a:spcBef>
                <a:spcPts val="1200"/>
              </a:spcBef>
            </a:pPr>
            <a:endParaRPr sz="1200" u="sng" dirty="0">
              <a:latin typeface="Overpass"/>
              <a:ea typeface="Overpass"/>
              <a:cs typeface="Overpass"/>
              <a:sym typeface="Overpass"/>
            </a:endParaRPr>
          </a:p>
        </p:txBody>
      </p:sp>
      <p:grpSp>
        <p:nvGrpSpPr>
          <p:cNvPr id="5" name="Group 3">
            <a:extLst>
              <a:ext uri="{FF2B5EF4-FFF2-40B4-BE49-F238E27FC236}">
                <a16:creationId xmlns:a16="http://schemas.microsoft.com/office/drawing/2014/main" id="{2C3DA002-D561-D340-B177-A85F755F61A4}"/>
              </a:ext>
            </a:extLst>
          </p:cNvPr>
          <p:cNvGrpSpPr>
            <a:grpSpLocks noChangeAspect="1"/>
          </p:cNvGrpSpPr>
          <p:nvPr/>
        </p:nvGrpSpPr>
        <p:grpSpPr>
          <a:xfrm>
            <a:off x="7320243" y="-16753"/>
            <a:ext cx="1823757" cy="1781545"/>
            <a:chOff x="0" y="0"/>
            <a:chExt cx="4828540" cy="4716780"/>
          </a:xfrm>
        </p:grpSpPr>
        <p:sp>
          <p:nvSpPr>
            <p:cNvPr id="6" name="Freeform 4">
              <a:extLst>
                <a:ext uri="{FF2B5EF4-FFF2-40B4-BE49-F238E27FC236}">
                  <a16:creationId xmlns:a16="http://schemas.microsoft.com/office/drawing/2014/main" id="{DFE85570-EF1A-C24B-9FF5-29B21C54EA74}"/>
                </a:ext>
              </a:extLst>
            </p:cNvPr>
            <p:cNvSpPr/>
            <p:nvPr/>
          </p:nvSpPr>
          <p:spPr>
            <a:xfrm>
              <a:off x="0" y="-7620"/>
              <a:ext cx="4833620" cy="4726940"/>
            </a:xfrm>
            <a:custGeom>
              <a:avLst/>
              <a:gdLst/>
              <a:ahLst/>
              <a:cxnLst/>
              <a:rect l="l" t="t" r="r" b="b"/>
              <a:pathLst>
                <a:path w="4833620" h="4726940">
                  <a:moveTo>
                    <a:pt x="3416300" y="4662170"/>
                  </a:moveTo>
                  <a:cubicBezTo>
                    <a:pt x="3388360" y="4669790"/>
                    <a:pt x="3366770" y="4679950"/>
                    <a:pt x="3345180" y="4682490"/>
                  </a:cubicBezTo>
                  <a:cubicBezTo>
                    <a:pt x="3223260" y="4692650"/>
                    <a:pt x="3102610" y="4702810"/>
                    <a:pt x="2980690" y="4711700"/>
                  </a:cubicBezTo>
                  <a:cubicBezTo>
                    <a:pt x="2918460" y="4715510"/>
                    <a:pt x="2856230" y="4719320"/>
                    <a:pt x="2794000" y="4720590"/>
                  </a:cubicBezTo>
                  <a:cubicBezTo>
                    <a:pt x="2726690" y="4723130"/>
                    <a:pt x="2659380" y="4726940"/>
                    <a:pt x="2593340" y="4724400"/>
                  </a:cubicBezTo>
                  <a:cubicBezTo>
                    <a:pt x="2529840" y="4723130"/>
                    <a:pt x="2466340" y="4719320"/>
                    <a:pt x="2405380" y="4707890"/>
                  </a:cubicBezTo>
                  <a:cubicBezTo>
                    <a:pt x="2326640" y="4693920"/>
                    <a:pt x="2246630" y="4693920"/>
                    <a:pt x="2169160" y="4681220"/>
                  </a:cubicBezTo>
                  <a:cubicBezTo>
                    <a:pt x="1967230" y="4648200"/>
                    <a:pt x="1761490" y="4657090"/>
                    <a:pt x="1558290" y="4643120"/>
                  </a:cubicBezTo>
                  <a:cubicBezTo>
                    <a:pt x="1443990" y="4635500"/>
                    <a:pt x="1329690" y="4617720"/>
                    <a:pt x="1215390" y="4602480"/>
                  </a:cubicBezTo>
                  <a:cubicBezTo>
                    <a:pt x="1085850" y="4585970"/>
                    <a:pt x="956310" y="4566920"/>
                    <a:pt x="825500" y="4549140"/>
                  </a:cubicBezTo>
                  <a:cubicBezTo>
                    <a:pt x="730250" y="4536440"/>
                    <a:pt x="633730" y="4523740"/>
                    <a:pt x="538480" y="4511040"/>
                  </a:cubicBezTo>
                  <a:cubicBezTo>
                    <a:pt x="535940" y="4511040"/>
                    <a:pt x="533400" y="4509770"/>
                    <a:pt x="530860" y="4509770"/>
                  </a:cubicBezTo>
                  <a:cubicBezTo>
                    <a:pt x="450850" y="4475479"/>
                    <a:pt x="365760" y="4448810"/>
                    <a:pt x="292100" y="4404360"/>
                  </a:cubicBezTo>
                  <a:cubicBezTo>
                    <a:pt x="167640" y="4328160"/>
                    <a:pt x="114300" y="4206240"/>
                    <a:pt x="109220" y="4062730"/>
                  </a:cubicBezTo>
                  <a:cubicBezTo>
                    <a:pt x="107950" y="4013200"/>
                    <a:pt x="101600" y="3964940"/>
                    <a:pt x="101600" y="3915410"/>
                  </a:cubicBezTo>
                  <a:cubicBezTo>
                    <a:pt x="102870" y="3846830"/>
                    <a:pt x="107950" y="3779520"/>
                    <a:pt x="111760" y="3712210"/>
                  </a:cubicBezTo>
                  <a:cubicBezTo>
                    <a:pt x="121920" y="3511550"/>
                    <a:pt x="127000" y="3310890"/>
                    <a:pt x="111760" y="3110230"/>
                  </a:cubicBezTo>
                  <a:cubicBezTo>
                    <a:pt x="97790" y="2929890"/>
                    <a:pt x="85090" y="2750820"/>
                    <a:pt x="71120" y="2570480"/>
                  </a:cubicBezTo>
                  <a:cubicBezTo>
                    <a:pt x="62230" y="2454910"/>
                    <a:pt x="50800" y="2340610"/>
                    <a:pt x="43180" y="2225040"/>
                  </a:cubicBezTo>
                  <a:cubicBezTo>
                    <a:pt x="38100" y="2148840"/>
                    <a:pt x="39370" y="2071370"/>
                    <a:pt x="34290" y="1995170"/>
                  </a:cubicBezTo>
                  <a:cubicBezTo>
                    <a:pt x="31750" y="1951990"/>
                    <a:pt x="17780" y="1910080"/>
                    <a:pt x="16510" y="1866900"/>
                  </a:cubicBezTo>
                  <a:cubicBezTo>
                    <a:pt x="11430" y="1762760"/>
                    <a:pt x="10160" y="1657350"/>
                    <a:pt x="7620" y="1551940"/>
                  </a:cubicBezTo>
                  <a:cubicBezTo>
                    <a:pt x="6350" y="1511300"/>
                    <a:pt x="0" y="1470660"/>
                    <a:pt x="1270" y="1430020"/>
                  </a:cubicBezTo>
                  <a:cubicBezTo>
                    <a:pt x="2540" y="1366520"/>
                    <a:pt x="10160" y="1303020"/>
                    <a:pt x="11430" y="1239520"/>
                  </a:cubicBezTo>
                  <a:cubicBezTo>
                    <a:pt x="12700" y="1165860"/>
                    <a:pt x="5080" y="1092200"/>
                    <a:pt x="7620" y="1019810"/>
                  </a:cubicBezTo>
                  <a:cubicBezTo>
                    <a:pt x="7620" y="949960"/>
                    <a:pt x="16510" y="881380"/>
                    <a:pt x="25400" y="811530"/>
                  </a:cubicBezTo>
                  <a:cubicBezTo>
                    <a:pt x="27940" y="787400"/>
                    <a:pt x="45720" y="765810"/>
                    <a:pt x="50800" y="741680"/>
                  </a:cubicBezTo>
                  <a:cubicBezTo>
                    <a:pt x="72390" y="622300"/>
                    <a:pt x="95250" y="502920"/>
                    <a:pt x="151130" y="392430"/>
                  </a:cubicBezTo>
                  <a:cubicBezTo>
                    <a:pt x="163830" y="368300"/>
                    <a:pt x="184150" y="346710"/>
                    <a:pt x="203200" y="327660"/>
                  </a:cubicBezTo>
                  <a:cubicBezTo>
                    <a:pt x="209550" y="321310"/>
                    <a:pt x="224790" y="325120"/>
                    <a:pt x="228600" y="325120"/>
                  </a:cubicBezTo>
                  <a:cubicBezTo>
                    <a:pt x="237490" y="308610"/>
                    <a:pt x="242570" y="292100"/>
                    <a:pt x="252730" y="284480"/>
                  </a:cubicBezTo>
                  <a:cubicBezTo>
                    <a:pt x="307340" y="242570"/>
                    <a:pt x="364490" y="212090"/>
                    <a:pt x="435610" y="204470"/>
                  </a:cubicBezTo>
                  <a:cubicBezTo>
                    <a:pt x="488950" y="198120"/>
                    <a:pt x="541020" y="175260"/>
                    <a:pt x="594360" y="162560"/>
                  </a:cubicBezTo>
                  <a:cubicBezTo>
                    <a:pt x="659130" y="147320"/>
                    <a:pt x="723900" y="129540"/>
                    <a:pt x="791210" y="120650"/>
                  </a:cubicBezTo>
                  <a:cubicBezTo>
                    <a:pt x="852170" y="113030"/>
                    <a:pt x="910590" y="96520"/>
                    <a:pt x="972820" y="91440"/>
                  </a:cubicBezTo>
                  <a:cubicBezTo>
                    <a:pt x="1036320" y="86360"/>
                    <a:pt x="1099820" y="71120"/>
                    <a:pt x="1164590" y="66040"/>
                  </a:cubicBezTo>
                  <a:cubicBezTo>
                    <a:pt x="1339850" y="53340"/>
                    <a:pt x="1516380" y="44450"/>
                    <a:pt x="1691640" y="34290"/>
                  </a:cubicBezTo>
                  <a:cubicBezTo>
                    <a:pt x="1734820" y="31750"/>
                    <a:pt x="1778000" y="34290"/>
                    <a:pt x="1821180" y="35560"/>
                  </a:cubicBezTo>
                  <a:cubicBezTo>
                    <a:pt x="1842770" y="36830"/>
                    <a:pt x="1864360" y="41910"/>
                    <a:pt x="1887220" y="44450"/>
                  </a:cubicBezTo>
                  <a:cubicBezTo>
                    <a:pt x="1897380" y="45720"/>
                    <a:pt x="1907540" y="41910"/>
                    <a:pt x="1917700" y="41910"/>
                  </a:cubicBezTo>
                  <a:cubicBezTo>
                    <a:pt x="1948180" y="41910"/>
                    <a:pt x="1979930" y="41910"/>
                    <a:pt x="2010410" y="40640"/>
                  </a:cubicBezTo>
                  <a:cubicBezTo>
                    <a:pt x="2068830" y="38100"/>
                    <a:pt x="2128520" y="31750"/>
                    <a:pt x="2186940" y="31750"/>
                  </a:cubicBezTo>
                  <a:cubicBezTo>
                    <a:pt x="2244090" y="31750"/>
                    <a:pt x="2301240" y="35560"/>
                    <a:pt x="2358390" y="38100"/>
                  </a:cubicBezTo>
                  <a:lnTo>
                    <a:pt x="2404110" y="38100"/>
                  </a:lnTo>
                  <a:cubicBezTo>
                    <a:pt x="2473960" y="35560"/>
                    <a:pt x="2542540" y="35560"/>
                    <a:pt x="2612390" y="31750"/>
                  </a:cubicBezTo>
                  <a:cubicBezTo>
                    <a:pt x="2679700" y="27940"/>
                    <a:pt x="2745740" y="19050"/>
                    <a:pt x="2813050" y="15240"/>
                  </a:cubicBezTo>
                  <a:cubicBezTo>
                    <a:pt x="2844800" y="12700"/>
                    <a:pt x="2877820" y="12700"/>
                    <a:pt x="2909570" y="19050"/>
                  </a:cubicBezTo>
                  <a:cubicBezTo>
                    <a:pt x="2957830" y="27940"/>
                    <a:pt x="3003550" y="33020"/>
                    <a:pt x="3051810" y="19050"/>
                  </a:cubicBezTo>
                  <a:cubicBezTo>
                    <a:pt x="3069590" y="13970"/>
                    <a:pt x="3092450" y="22860"/>
                    <a:pt x="3112770" y="25400"/>
                  </a:cubicBezTo>
                  <a:cubicBezTo>
                    <a:pt x="3121660" y="26670"/>
                    <a:pt x="3131820" y="29210"/>
                    <a:pt x="3136900" y="25400"/>
                  </a:cubicBezTo>
                  <a:cubicBezTo>
                    <a:pt x="3171190" y="0"/>
                    <a:pt x="3202940" y="6350"/>
                    <a:pt x="3235960" y="27940"/>
                  </a:cubicBezTo>
                  <a:cubicBezTo>
                    <a:pt x="3239770" y="30480"/>
                    <a:pt x="3249930" y="24130"/>
                    <a:pt x="3257550" y="24130"/>
                  </a:cubicBezTo>
                  <a:cubicBezTo>
                    <a:pt x="3288030" y="24130"/>
                    <a:pt x="3318510" y="24130"/>
                    <a:pt x="3350260" y="25400"/>
                  </a:cubicBezTo>
                  <a:cubicBezTo>
                    <a:pt x="3373120" y="26670"/>
                    <a:pt x="3394710" y="34290"/>
                    <a:pt x="3417570" y="36830"/>
                  </a:cubicBezTo>
                  <a:cubicBezTo>
                    <a:pt x="3467100" y="43180"/>
                    <a:pt x="3517900" y="53340"/>
                    <a:pt x="3568700" y="53340"/>
                  </a:cubicBezTo>
                  <a:cubicBezTo>
                    <a:pt x="3663950" y="54610"/>
                    <a:pt x="3759200" y="58420"/>
                    <a:pt x="3853180" y="78740"/>
                  </a:cubicBezTo>
                  <a:cubicBezTo>
                    <a:pt x="3940809" y="97790"/>
                    <a:pt x="4030980" y="97790"/>
                    <a:pt x="4119880" y="113030"/>
                  </a:cubicBezTo>
                  <a:cubicBezTo>
                    <a:pt x="4173220" y="121920"/>
                    <a:pt x="4227830" y="138430"/>
                    <a:pt x="4273550" y="165100"/>
                  </a:cubicBezTo>
                  <a:cubicBezTo>
                    <a:pt x="4323080" y="193040"/>
                    <a:pt x="4361180" y="238760"/>
                    <a:pt x="4405630" y="276860"/>
                  </a:cubicBezTo>
                  <a:cubicBezTo>
                    <a:pt x="4422139" y="290830"/>
                    <a:pt x="4446270" y="300990"/>
                    <a:pt x="4457700" y="318770"/>
                  </a:cubicBezTo>
                  <a:cubicBezTo>
                    <a:pt x="4490720" y="367030"/>
                    <a:pt x="4519930" y="417830"/>
                    <a:pt x="4549140" y="468630"/>
                  </a:cubicBezTo>
                  <a:cubicBezTo>
                    <a:pt x="4570730" y="505460"/>
                    <a:pt x="4592320" y="543560"/>
                    <a:pt x="4608830" y="581660"/>
                  </a:cubicBezTo>
                  <a:cubicBezTo>
                    <a:pt x="4626610" y="626110"/>
                    <a:pt x="4640580" y="671830"/>
                    <a:pt x="4654550" y="718820"/>
                  </a:cubicBezTo>
                  <a:cubicBezTo>
                    <a:pt x="4676140" y="792480"/>
                    <a:pt x="4701540" y="866140"/>
                    <a:pt x="4715510" y="942340"/>
                  </a:cubicBezTo>
                  <a:cubicBezTo>
                    <a:pt x="4735830" y="1049020"/>
                    <a:pt x="4745990" y="1158240"/>
                    <a:pt x="4761230" y="1266190"/>
                  </a:cubicBezTo>
                  <a:cubicBezTo>
                    <a:pt x="4766310" y="1301750"/>
                    <a:pt x="4772660" y="1337310"/>
                    <a:pt x="4775200" y="1372870"/>
                  </a:cubicBezTo>
                  <a:cubicBezTo>
                    <a:pt x="4782820" y="1474470"/>
                    <a:pt x="4787900" y="1574800"/>
                    <a:pt x="4794250" y="1676400"/>
                  </a:cubicBezTo>
                  <a:cubicBezTo>
                    <a:pt x="4803140" y="1802130"/>
                    <a:pt x="4815840" y="1926590"/>
                    <a:pt x="4822190" y="2052320"/>
                  </a:cubicBezTo>
                  <a:cubicBezTo>
                    <a:pt x="4828540" y="2172970"/>
                    <a:pt x="4833620" y="2294890"/>
                    <a:pt x="4831080" y="2416810"/>
                  </a:cubicBezTo>
                  <a:cubicBezTo>
                    <a:pt x="4827270" y="2620010"/>
                    <a:pt x="4817110" y="2821940"/>
                    <a:pt x="4806950" y="3025140"/>
                  </a:cubicBezTo>
                  <a:cubicBezTo>
                    <a:pt x="4800600" y="3150870"/>
                    <a:pt x="4791710" y="3275330"/>
                    <a:pt x="4779010" y="3399790"/>
                  </a:cubicBezTo>
                  <a:cubicBezTo>
                    <a:pt x="4766310" y="3524250"/>
                    <a:pt x="4747260" y="3647440"/>
                    <a:pt x="4733290" y="3771900"/>
                  </a:cubicBezTo>
                  <a:cubicBezTo>
                    <a:pt x="4723130" y="3858260"/>
                    <a:pt x="4720590" y="3944620"/>
                    <a:pt x="4709160" y="4029710"/>
                  </a:cubicBezTo>
                  <a:cubicBezTo>
                    <a:pt x="4699000" y="4107180"/>
                    <a:pt x="4660900" y="4175760"/>
                    <a:pt x="4610100" y="4232910"/>
                  </a:cubicBezTo>
                  <a:cubicBezTo>
                    <a:pt x="4568191" y="4281170"/>
                    <a:pt x="4535170" y="4335780"/>
                    <a:pt x="4491991" y="4382770"/>
                  </a:cubicBezTo>
                  <a:cubicBezTo>
                    <a:pt x="4453891" y="4424679"/>
                    <a:pt x="4411981" y="4466590"/>
                    <a:pt x="4345941" y="4467860"/>
                  </a:cubicBezTo>
                  <a:cubicBezTo>
                    <a:pt x="4330700" y="4467860"/>
                    <a:pt x="4316731" y="4483100"/>
                    <a:pt x="4301491" y="4490720"/>
                  </a:cubicBezTo>
                  <a:cubicBezTo>
                    <a:pt x="4236720" y="4518660"/>
                    <a:pt x="4169411" y="4542790"/>
                    <a:pt x="4105911" y="4573270"/>
                  </a:cubicBezTo>
                  <a:cubicBezTo>
                    <a:pt x="3989070" y="4629150"/>
                    <a:pt x="3863341" y="4638040"/>
                    <a:pt x="3737611" y="4643120"/>
                  </a:cubicBezTo>
                  <a:cubicBezTo>
                    <a:pt x="3689351" y="4645660"/>
                    <a:pt x="3639820" y="4641850"/>
                    <a:pt x="3591561" y="4645660"/>
                  </a:cubicBezTo>
                  <a:cubicBezTo>
                    <a:pt x="3567431" y="4646930"/>
                    <a:pt x="3544570" y="4658360"/>
                    <a:pt x="3521711" y="4663440"/>
                  </a:cubicBezTo>
                  <a:cubicBezTo>
                    <a:pt x="3511551" y="4665980"/>
                    <a:pt x="3501391" y="4664710"/>
                    <a:pt x="3489961" y="4665980"/>
                  </a:cubicBezTo>
                  <a:cubicBezTo>
                    <a:pt x="3474720" y="4667250"/>
                    <a:pt x="3459481" y="4671060"/>
                    <a:pt x="3444241" y="4669790"/>
                  </a:cubicBezTo>
                  <a:cubicBezTo>
                    <a:pt x="3429000" y="4667250"/>
                    <a:pt x="3418841" y="4662170"/>
                    <a:pt x="3416300" y="4662170"/>
                  </a:cubicBezTo>
                  <a:close/>
                </a:path>
              </a:pathLst>
            </a:custGeom>
            <a:blipFill>
              <a:blip r:embed="rId3"/>
              <a:stretch>
                <a:fillRect l="-39572" r="-39572"/>
              </a:stretch>
            </a:blipFill>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6"/>
          <p:cNvSpPr txBox="1">
            <a:spLocks noGrp="1"/>
          </p:cNvSpPr>
          <p:nvPr>
            <p:ph type="title"/>
          </p:nvPr>
        </p:nvSpPr>
        <p:spPr>
          <a:xfrm>
            <a:off x="1297500" y="469950"/>
            <a:ext cx="7038900" cy="5712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latin typeface="Overpass"/>
                <a:ea typeface="Overpass"/>
                <a:cs typeface="Overpass"/>
                <a:sym typeface="Overpass"/>
              </a:rPr>
              <a:t>Conceptual Database Design: ER Diagram</a:t>
            </a:r>
            <a:endParaRPr>
              <a:latin typeface="Overpass"/>
              <a:ea typeface="Overpass"/>
              <a:cs typeface="Overpass"/>
              <a:sym typeface="Overpass"/>
            </a:endParaRPr>
          </a:p>
        </p:txBody>
      </p:sp>
      <p:pic>
        <p:nvPicPr>
          <p:cNvPr id="156" name="Google Shape;156;p16"/>
          <p:cNvPicPr preferRelativeResize="0"/>
          <p:nvPr/>
        </p:nvPicPr>
        <p:blipFill>
          <a:blip r:embed="rId3">
            <a:alphaModFix/>
          </a:blip>
          <a:stretch>
            <a:fillRect/>
          </a:stretch>
        </p:blipFill>
        <p:spPr>
          <a:xfrm>
            <a:off x="2317175" y="984850"/>
            <a:ext cx="4444799" cy="40762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7"/>
          <p:cNvSpPr txBox="1">
            <a:spLocks noGrp="1"/>
          </p:cNvSpPr>
          <p:nvPr>
            <p:ph type="title"/>
          </p:nvPr>
        </p:nvSpPr>
        <p:spPr>
          <a:xfrm>
            <a:off x="1297500" y="470025"/>
            <a:ext cx="7038900" cy="50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verpass"/>
                <a:ea typeface="Overpass"/>
                <a:cs typeface="Overpass"/>
                <a:sym typeface="Overpass"/>
              </a:rPr>
              <a:t>Logical Database Design: Relational Schema</a:t>
            </a:r>
            <a:endParaRPr>
              <a:latin typeface="Overpass"/>
              <a:ea typeface="Overpass"/>
              <a:cs typeface="Overpass"/>
              <a:sym typeface="Overpass"/>
            </a:endParaRPr>
          </a:p>
        </p:txBody>
      </p:sp>
      <p:sp>
        <p:nvSpPr>
          <p:cNvPr id="162" name="Google Shape;162;p17"/>
          <p:cNvSpPr txBox="1">
            <a:spLocks noGrp="1"/>
          </p:cNvSpPr>
          <p:nvPr>
            <p:ph type="body" idx="1"/>
          </p:nvPr>
        </p:nvSpPr>
        <p:spPr>
          <a:xfrm>
            <a:off x="1297500" y="1608750"/>
            <a:ext cx="7373400" cy="3096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200">
                <a:latin typeface="Overpass"/>
                <a:ea typeface="Overpass"/>
                <a:cs typeface="Overpass"/>
                <a:sym typeface="Overpass"/>
              </a:rPr>
              <a:t>Restaurant (</a:t>
            </a:r>
            <a:r>
              <a:rPr lang="en" sz="1200" b="1" u="sng">
                <a:latin typeface="Overpass"/>
                <a:ea typeface="Overpass"/>
                <a:cs typeface="Overpass"/>
                <a:sym typeface="Overpass"/>
              </a:rPr>
              <a:t>rstId</a:t>
            </a:r>
            <a:r>
              <a:rPr lang="en" sz="1200">
                <a:latin typeface="Overpass"/>
                <a:ea typeface="Overpass"/>
                <a:cs typeface="Overpass"/>
                <a:sym typeface="Overpass"/>
              </a:rPr>
              <a:t>, rstName, rstCategory, rstPriceRange, rstOpnHrs, rstClsHrs, rstRating, rstLocation, rstPhone, rstWebsite)</a:t>
            </a:r>
            <a:endParaRPr sz="1200">
              <a:latin typeface="Overpass"/>
              <a:ea typeface="Overpass"/>
              <a:cs typeface="Overpass"/>
              <a:sym typeface="Overpass"/>
            </a:endParaRPr>
          </a:p>
          <a:p>
            <a:pPr marL="0" lvl="0" indent="0" algn="l" rtl="0">
              <a:spcBef>
                <a:spcPts val="1200"/>
              </a:spcBef>
              <a:spcAft>
                <a:spcPts val="0"/>
              </a:spcAft>
              <a:buNone/>
            </a:pPr>
            <a:r>
              <a:rPr lang="en" sz="1200">
                <a:latin typeface="Overpass"/>
                <a:ea typeface="Overpass"/>
                <a:cs typeface="Overpass"/>
                <a:sym typeface="Overpass"/>
              </a:rPr>
              <a:t>Customer (</a:t>
            </a:r>
            <a:r>
              <a:rPr lang="en" sz="1200" b="1" u="sng">
                <a:latin typeface="Overpass"/>
                <a:ea typeface="Overpass"/>
                <a:cs typeface="Overpass"/>
                <a:sym typeface="Overpass"/>
              </a:rPr>
              <a:t>custId</a:t>
            </a:r>
            <a:r>
              <a:rPr lang="en" sz="1200">
                <a:latin typeface="Overpass"/>
                <a:ea typeface="Overpass"/>
                <a:cs typeface="Overpass"/>
                <a:sym typeface="Overpass"/>
              </a:rPr>
              <a:t>, custName, custMemberSince, custCity, custState)</a:t>
            </a:r>
            <a:endParaRPr sz="1200">
              <a:latin typeface="Overpass"/>
              <a:ea typeface="Overpass"/>
              <a:cs typeface="Overpass"/>
              <a:sym typeface="Overpass"/>
            </a:endParaRPr>
          </a:p>
          <a:p>
            <a:pPr marL="0" lvl="0" indent="0" algn="l" rtl="0">
              <a:spcBef>
                <a:spcPts val="1200"/>
              </a:spcBef>
              <a:spcAft>
                <a:spcPts val="0"/>
              </a:spcAft>
              <a:buNone/>
            </a:pPr>
            <a:r>
              <a:rPr lang="en" sz="1200">
                <a:latin typeface="Overpass"/>
                <a:ea typeface="Overpass"/>
                <a:cs typeface="Overpass"/>
                <a:sym typeface="Overpass"/>
              </a:rPr>
              <a:t>Cuisine (</a:t>
            </a:r>
            <a:r>
              <a:rPr lang="en" sz="1200" b="1" i="1" u="sng">
                <a:latin typeface="Overpass"/>
                <a:ea typeface="Overpass"/>
                <a:cs typeface="Overpass"/>
                <a:sym typeface="Overpass"/>
              </a:rPr>
              <a:t>rstId</a:t>
            </a:r>
            <a:r>
              <a:rPr lang="en" sz="1200">
                <a:latin typeface="Overpass"/>
                <a:ea typeface="Overpass"/>
                <a:cs typeface="Overpass"/>
                <a:sym typeface="Overpass"/>
              </a:rPr>
              <a:t>, </a:t>
            </a:r>
            <a:r>
              <a:rPr lang="en" sz="1200" b="1" u="sng">
                <a:latin typeface="Overpass"/>
                <a:ea typeface="Overpass"/>
                <a:cs typeface="Overpass"/>
                <a:sym typeface="Overpass"/>
              </a:rPr>
              <a:t>csnName</a:t>
            </a:r>
            <a:r>
              <a:rPr lang="en" sz="1200">
                <a:latin typeface="Overpass"/>
                <a:ea typeface="Overpass"/>
                <a:cs typeface="Overpass"/>
                <a:sym typeface="Overpass"/>
              </a:rPr>
              <a:t>, csnDish, csnHighlight)</a:t>
            </a:r>
            <a:endParaRPr sz="1200">
              <a:latin typeface="Overpass"/>
              <a:ea typeface="Overpass"/>
              <a:cs typeface="Overpass"/>
              <a:sym typeface="Overpass"/>
            </a:endParaRPr>
          </a:p>
          <a:p>
            <a:pPr marL="0" lvl="0" indent="0" algn="l" rtl="0">
              <a:spcBef>
                <a:spcPts val="1200"/>
              </a:spcBef>
              <a:spcAft>
                <a:spcPts val="0"/>
              </a:spcAft>
              <a:buNone/>
            </a:pPr>
            <a:r>
              <a:rPr lang="en" sz="1200">
                <a:latin typeface="Overpass"/>
                <a:ea typeface="Overpass"/>
                <a:cs typeface="Overpass"/>
                <a:sym typeface="Overpass"/>
              </a:rPr>
              <a:t>Service (</a:t>
            </a:r>
            <a:r>
              <a:rPr lang="en" sz="1200" b="1" u="sng">
                <a:latin typeface="Overpass"/>
                <a:ea typeface="Overpass"/>
                <a:cs typeface="Overpass"/>
                <a:sym typeface="Overpass"/>
              </a:rPr>
              <a:t>srvId</a:t>
            </a:r>
            <a:r>
              <a:rPr lang="en" sz="1200">
                <a:latin typeface="Overpass"/>
                <a:ea typeface="Overpass"/>
                <a:cs typeface="Overpass"/>
                <a:sym typeface="Overpass"/>
              </a:rPr>
              <a:t>, srvType, srvSftMeasure)</a:t>
            </a:r>
            <a:endParaRPr sz="1200">
              <a:latin typeface="Overpass"/>
              <a:ea typeface="Overpass"/>
              <a:cs typeface="Overpass"/>
              <a:sym typeface="Overpass"/>
            </a:endParaRPr>
          </a:p>
          <a:p>
            <a:pPr marL="0" lvl="0" indent="0" algn="l" rtl="0">
              <a:spcBef>
                <a:spcPts val="1200"/>
              </a:spcBef>
              <a:spcAft>
                <a:spcPts val="0"/>
              </a:spcAft>
              <a:buNone/>
            </a:pPr>
            <a:r>
              <a:rPr lang="en" sz="1200">
                <a:latin typeface="Overpass"/>
                <a:ea typeface="Overpass"/>
                <a:cs typeface="Overpass"/>
                <a:sym typeface="Overpass"/>
              </a:rPr>
              <a:t>ServedMeal (</a:t>
            </a:r>
            <a:r>
              <a:rPr lang="en" sz="1200" b="1" i="1" u="sng">
                <a:latin typeface="Overpass"/>
                <a:ea typeface="Overpass"/>
                <a:cs typeface="Overpass"/>
                <a:sym typeface="Overpass"/>
              </a:rPr>
              <a:t>srvId</a:t>
            </a:r>
            <a:r>
              <a:rPr lang="en" sz="1200">
                <a:latin typeface="Overpass"/>
                <a:ea typeface="Overpass"/>
                <a:cs typeface="Overpass"/>
                <a:sym typeface="Overpass"/>
              </a:rPr>
              <a:t>, </a:t>
            </a:r>
            <a:r>
              <a:rPr lang="en" sz="1200" b="1" u="sng">
                <a:latin typeface="Overpass"/>
                <a:ea typeface="Overpass"/>
                <a:cs typeface="Overpass"/>
                <a:sym typeface="Overpass"/>
              </a:rPr>
              <a:t>srvMeal</a:t>
            </a:r>
            <a:r>
              <a:rPr lang="en" sz="1200">
                <a:latin typeface="Overpass"/>
                <a:ea typeface="Overpass"/>
                <a:cs typeface="Overpass"/>
                <a:sym typeface="Overpass"/>
              </a:rPr>
              <a:t>)</a:t>
            </a:r>
            <a:endParaRPr sz="1200">
              <a:latin typeface="Overpass"/>
              <a:ea typeface="Overpass"/>
              <a:cs typeface="Overpass"/>
              <a:sym typeface="Overpass"/>
            </a:endParaRPr>
          </a:p>
          <a:p>
            <a:pPr marL="0" lvl="0" indent="0" algn="l" rtl="0">
              <a:spcBef>
                <a:spcPts val="1200"/>
              </a:spcBef>
              <a:spcAft>
                <a:spcPts val="0"/>
              </a:spcAft>
              <a:buNone/>
            </a:pPr>
            <a:r>
              <a:rPr lang="en" sz="1200">
                <a:latin typeface="Overpass"/>
                <a:ea typeface="Overpass"/>
                <a:cs typeface="Overpass"/>
                <a:sym typeface="Overpass"/>
              </a:rPr>
              <a:t>Offer (</a:t>
            </a:r>
            <a:r>
              <a:rPr lang="en" sz="1200" b="1" i="1" u="sng">
                <a:latin typeface="Overpass"/>
                <a:ea typeface="Overpass"/>
                <a:cs typeface="Overpass"/>
                <a:sym typeface="Overpass"/>
              </a:rPr>
              <a:t>rstId</a:t>
            </a:r>
            <a:r>
              <a:rPr lang="en" sz="1200">
                <a:latin typeface="Overpass"/>
                <a:ea typeface="Overpass"/>
                <a:cs typeface="Overpass"/>
                <a:sym typeface="Overpass"/>
              </a:rPr>
              <a:t>, </a:t>
            </a:r>
            <a:r>
              <a:rPr lang="en" sz="1200" b="1" i="1" u="sng">
                <a:latin typeface="Overpass"/>
                <a:ea typeface="Overpass"/>
                <a:cs typeface="Overpass"/>
                <a:sym typeface="Overpass"/>
              </a:rPr>
              <a:t>srvId</a:t>
            </a:r>
            <a:r>
              <a:rPr lang="en" sz="1200">
                <a:latin typeface="Overpass"/>
                <a:ea typeface="Overpass"/>
                <a:cs typeface="Overpass"/>
                <a:sym typeface="Overpass"/>
              </a:rPr>
              <a:t>, srvOffered)</a:t>
            </a:r>
            <a:endParaRPr sz="1200">
              <a:latin typeface="Overpass"/>
              <a:ea typeface="Overpass"/>
              <a:cs typeface="Overpass"/>
              <a:sym typeface="Overpass"/>
            </a:endParaRPr>
          </a:p>
          <a:p>
            <a:pPr marL="0" lvl="0" indent="0" algn="l" rtl="0">
              <a:spcBef>
                <a:spcPts val="1200"/>
              </a:spcBef>
              <a:spcAft>
                <a:spcPts val="0"/>
              </a:spcAft>
              <a:buNone/>
            </a:pPr>
            <a:r>
              <a:rPr lang="en" sz="1200">
                <a:latin typeface="Overpass"/>
                <a:ea typeface="Overpass"/>
                <a:cs typeface="Overpass"/>
                <a:sym typeface="Overpass"/>
              </a:rPr>
              <a:t>Review(</a:t>
            </a:r>
            <a:r>
              <a:rPr lang="en" sz="1200" b="1" u="sng">
                <a:latin typeface="Overpass"/>
                <a:ea typeface="Overpass"/>
                <a:cs typeface="Overpass"/>
                <a:sym typeface="Overpass"/>
              </a:rPr>
              <a:t>rvwId</a:t>
            </a:r>
            <a:r>
              <a:rPr lang="en" sz="1200">
                <a:latin typeface="Overpass"/>
                <a:ea typeface="Overpass"/>
                <a:cs typeface="Overpass"/>
                <a:sym typeface="Overpass"/>
              </a:rPr>
              <a:t>, rvwDesc, rvwDate, rvwHelpfulVotes, rvwRating</a:t>
            </a:r>
            <a:r>
              <a:rPr lang="en" sz="1200" i="1">
                <a:latin typeface="Overpass"/>
                <a:ea typeface="Overpass"/>
                <a:cs typeface="Overpass"/>
                <a:sym typeface="Overpass"/>
              </a:rPr>
              <a:t>, rstId</a:t>
            </a:r>
            <a:r>
              <a:rPr lang="en" sz="1200">
                <a:latin typeface="Overpass"/>
                <a:ea typeface="Overpass"/>
                <a:cs typeface="Overpass"/>
                <a:sym typeface="Overpass"/>
              </a:rPr>
              <a:t>, </a:t>
            </a:r>
            <a:r>
              <a:rPr lang="en" sz="1200" i="1">
                <a:latin typeface="Overpass"/>
                <a:ea typeface="Overpass"/>
                <a:cs typeface="Overpass"/>
                <a:sym typeface="Overpass"/>
              </a:rPr>
              <a:t>custId</a:t>
            </a:r>
            <a:r>
              <a:rPr lang="en" sz="1200">
                <a:latin typeface="Overpass"/>
                <a:ea typeface="Overpass"/>
                <a:cs typeface="Overpass"/>
                <a:sym typeface="Overpass"/>
              </a:rPr>
              <a:t>)</a:t>
            </a:r>
            <a:endParaRPr sz="1200">
              <a:latin typeface="Overpass"/>
              <a:ea typeface="Overpass"/>
              <a:cs typeface="Overpass"/>
              <a:sym typeface="Overpass"/>
            </a:endParaRPr>
          </a:p>
          <a:p>
            <a:pPr marL="0" lvl="0" indent="0" algn="l" rtl="0">
              <a:spcBef>
                <a:spcPts val="1200"/>
              </a:spcBef>
              <a:spcAft>
                <a:spcPts val="1200"/>
              </a:spcAft>
              <a:buNone/>
            </a:pPr>
            <a:endParaRPr sz="1200">
              <a:latin typeface="Overpass"/>
              <a:ea typeface="Overpass"/>
              <a:cs typeface="Overpass"/>
              <a:sym typeface="Overpas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8"/>
          <p:cNvSpPr txBox="1">
            <a:spLocks noGrp="1"/>
          </p:cNvSpPr>
          <p:nvPr>
            <p:ph type="title"/>
          </p:nvPr>
        </p:nvSpPr>
        <p:spPr>
          <a:xfrm>
            <a:off x="1297500" y="448625"/>
            <a:ext cx="7038900" cy="4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verpass"/>
                <a:ea typeface="Overpass"/>
                <a:cs typeface="Overpass"/>
                <a:sym typeface="Overpass"/>
              </a:rPr>
              <a:t>Physical Database Design</a:t>
            </a:r>
            <a:endParaRPr>
              <a:latin typeface="Overpass"/>
              <a:ea typeface="Overpass"/>
              <a:cs typeface="Overpass"/>
              <a:sym typeface="Overpass"/>
            </a:endParaRPr>
          </a:p>
        </p:txBody>
      </p:sp>
      <p:sp>
        <p:nvSpPr>
          <p:cNvPr id="168" name="Google Shape;168;p18"/>
          <p:cNvSpPr txBox="1">
            <a:spLocks noGrp="1"/>
          </p:cNvSpPr>
          <p:nvPr>
            <p:ph type="body" idx="1"/>
          </p:nvPr>
        </p:nvSpPr>
        <p:spPr>
          <a:xfrm>
            <a:off x="1297500" y="1307850"/>
            <a:ext cx="7038900" cy="3371400"/>
          </a:xfrm>
          <a:prstGeom prst="rect">
            <a:avLst/>
          </a:prstGeom>
        </p:spPr>
        <p:txBody>
          <a:bodyPr spcFirstLastPara="1" wrap="square" lIns="91425" tIns="91425" rIns="91425" bIns="91425" anchor="t" anchorCtr="0">
            <a:noAutofit/>
          </a:bodyPr>
          <a:lstStyle/>
          <a:p>
            <a:pPr marL="0" marR="0" lvl="0" indent="0" algn="l" rtl="0">
              <a:spcBef>
                <a:spcPts val="0"/>
              </a:spcBef>
              <a:spcAft>
                <a:spcPts val="0"/>
              </a:spcAft>
              <a:buNone/>
            </a:pPr>
            <a:r>
              <a:rPr lang="en" sz="1200">
                <a:latin typeface="Overpass"/>
                <a:ea typeface="Overpass"/>
                <a:cs typeface="Overpass"/>
                <a:sym typeface="Overpass"/>
              </a:rPr>
              <a:t>CREATE TABLE [FoodAdvisor.Review] (</a:t>
            </a:r>
            <a:endParaRPr sz="1200">
              <a:latin typeface="Overpass"/>
              <a:ea typeface="Overpass"/>
              <a:cs typeface="Overpass"/>
              <a:sym typeface="Overpass"/>
            </a:endParaRPr>
          </a:p>
          <a:p>
            <a:pPr marL="457200" marR="0" lvl="0" indent="0" algn="l" rtl="0">
              <a:spcBef>
                <a:spcPts val="0"/>
              </a:spcBef>
              <a:spcAft>
                <a:spcPts val="0"/>
              </a:spcAft>
              <a:buNone/>
            </a:pPr>
            <a:r>
              <a:rPr lang="en" sz="1200">
                <a:latin typeface="Overpass"/>
                <a:ea typeface="Overpass"/>
                <a:cs typeface="Overpass"/>
                <a:sym typeface="Overpass"/>
              </a:rPr>
              <a:t>rvwId CHAR(10) NOT NULL,</a:t>
            </a:r>
            <a:endParaRPr sz="1200">
              <a:latin typeface="Overpass"/>
              <a:ea typeface="Overpass"/>
              <a:cs typeface="Overpass"/>
              <a:sym typeface="Overpass"/>
            </a:endParaRPr>
          </a:p>
          <a:p>
            <a:pPr marL="457200" marR="0" lvl="0" indent="0" algn="l" rtl="0">
              <a:spcBef>
                <a:spcPts val="0"/>
              </a:spcBef>
              <a:spcAft>
                <a:spcPts val="0"/>
              </a:spcAft>
              <a:buNone/>
            </a:pPr>
            <a:r>
              <a:rPr lang="en" sz="1200">
                <a:latin typeface="Overpass"/>
                <a:ea typeface="Overpass"/>
                <a:cs typeface="Overpass"/>
                <a:sym typeface="Overpass"/>
              </a:rPr>
              <a:t>rvwDesc VARCHAR(MAX),</a:t>
            </a:r>
            <a:endParaRPr sz="1200">
              <a:latin typeface="Overpass"/>
              <a:ea typeface="Overpass"/>
              <a:cs typeface="Overpass"/>
              <a:sym typeface="Overpass"/>
            </a:endParaRPr>
          </a:p>
          <a:p>
            <a:pPr marL="457200" marR="0" lvl="0" indent="0" algn="l" rtl="0">
              <a:spcBef>
                <a:spcPts val="0"/>
              </a:spcBef>
              <a:spcAft>
                <a:spcPts val="0"/>
              </a:spcAft>
              <a:buNone/>
            </a:pPr>
            <a:r>
              <a:rPr lang="en" sz="1200">
                <a:latin typeface="Overpass"/>
                <a:ea typeface="Overpass"/>
                <a:cs typeface="Overpass"/>
                <a:sym typeface="Overpass"/>
              </a:rPr>
              <a:t>rvwDate DATE,</a:t>
            </a:r>
            <a:endParaRPr sz="1200">
              <a:latin typeface="Overpass"/>
              <a:ea typeface="Overpass"/>
              <a:cs typeface="Overpass"/>
              <a:sym typeface="Overpass"/>
            </a:endParaRPr>
          </a:p>
          <a:p>
            <a:pPr marL="457200" marR="0" lvl="0" indent="0" algn="l" rtl="0">
              <a:spcBef>
                <a:spcPts val="0"/>
              </a:spcBef>
              <a:spcAft>
                <a:spcPts val="0"/>
              </a:spcAft>
              <a:buNone/>
            </a:pPr>
            <a:r>
              <a:rPr lang="en" sz="1200">
                <a:latin typeface="Overpass"/>
                <a:ea typeface="Overpass"/>
                <a:cs typeface="Overpass"/>
                <a:sym typeface="Overpass"/>
              </a:rPr>
              <a:t>rvwHelpfulVotes INTEGER,</a:t>
            </a:r>
            <a:endParaRPr sz="1200">
              <a:latin typeface="Overpass"/>
              <a:ea typeface="Overpass"/>
              <a:cs typeface="Overpass"/>
              <a:sym typeface="Overpass"/>
            </a:endParaRPr>
          </a:p>
          <a:p>
            <a:pPr marL="457200" marR="0" lvl="0" indent="0" algn="l" rtl="0">
              <a:spcBef>
                <a:spcPts val="0"/>
              </a:spcBef>
              <a:spcAft>
                <a:spcPts val="0"/>
              </a:spcAft>
              <a:buNone/>
            </a:pPr>
            <a:r>
              <a:rPr lang="en" sz="1200">
                <a:latin typeface="Overpass"/>
                <a:ea typeface="Overpass"/>
                <a:cs typeface="Overpass"/>
                <a:sym typeface="Overpass"/>
              </a:rPr>
              <a:t>rvwRating DECIMAL(2,1),</a:t>
            </a:r>
            <a:endParaRPr sz="1200">
              <a:latin typeface="Overpass"/>
              <a:ea typeface="Overpass"/>
              <a:cs typeface="Overpass"/>
              <a:sym typeface="Overpass"/>
            </a:endParaRPr>
          </a:p>
          <a:p>
            <a:pPr marL="457200" marR="0" lvl="0" indent="0" algn="l" rtl="0">
              <a:spcBef>
                <a:spcPts val="0"/>
              </a:spcBef>
              <a:spcAft>
                <a:spcPts val="0"/>
              </a:spcAft>
              <a:buNone/>
            </a:pPr>
            <a:r>
              <a:rPr lang="en" sz="1200">
                <a:latin typeface="Overpass"/>
                <a:ea typeface="Overpass"/>
                <a:cs typeface="Overpass"/>
                <a:sym typeface="Overpass"/>
              </a:rPr>
              <a:t>rstId VARCHAR(10),</a:t>
            </a:r>
            <a:endParaRPr sz="1200">
              <a:latin typeface="Overpass"/>
              <a:ea typeface="Overpass"/>
              <a:cs typeface="Overpass"/>
              <a:sym typeface="Overpass"/>
            </a:endParaRPr>
          </a:p>
          <a:p>
            <a:pPr marL="457200" marR="0" lvl="0" indent="0" algn="l" rtl="0">
              <a:spcBef>
                <a:spcPts val="0"/>
              </a:spcBef>
              <a:spcAft>
                <a:spcPts val="0"/>
              </a:spcAft>
              <a:buNone/>
            </a:pPr>
            <a:r>
              <a:rPr lang="en" sz="1200">
                <a:latin typeface="Overpass"/>
                <a:ea typeface="Overpass"/>
                <a:cs typeface="Overpass"/>
                <a:sym typeface="Overpass"/>
              </a:rPr>
              <a:t>custId VARCHAR(20),</a:t>
            </a:r>
            <a:endParaRPr sz="1200">
              <a:latin typeface="Overpass"/>
              <a:ea typeface="Overpass"/>
              <a:cs typeface="Overpass"/>
              <a:sym typeface="Overpass"/>
            </a:endParaRPr>
          </a:p>
          <a:p>
            <a:pPr marL="457200" marR="0" lvl="0" indent="0" algn="l" rtl="0">
              <a:spcBef>
                <a:spcPts val="0"/>
              </a:spcBef>
              <a:spcAft>
                <a:spcPts val="0"/>
              </a:spcAft>
              <a:buNone/>
            </a:pPr>
            <a:r>
              <a:rPr lang="en" sz="1200">
                <a:latin typeface="Overpass"/>
                <a:ea typeface="Overpass"/>
                <a:cs typeface="Overpass"/>
                <a:sym typeface="Overpass"/>
              </a:rPr>
              <a:t>CONSTRAINT pk_Review_rvwId PRIMARY KEY (rvwId),</a:t>
            </a:r>
            <a:endParaRPr sz="1200">
              <a:latin typeface="Overpass"/>
              <a:ea typeface="Overpass"/>
              <a:cs typeface="Overpass"/>
              <a:sym typeface="Overpass"/>
            </a:endParaRPr>
          </a:p>
          <a:p>
            <a:pPr marL="457200" marR="0" lvl="0" indent="0" algn="l" rtl="0">
              <a:spcBef>
                <a:spcPts val="0"/>
              </a:spcBef>
              <a:spcAft>
                <a:spcPts val="0"/>
              </a:spcAft>
              <a:buNone/>
            </a:pPr>
            <a:r>
              <a:rPr lang="en" sz="1200">
                <a:latin typeface="Overpass"/>
                <a:ea typeface="Overpass"/>
                <a:cs typeface="Overpass"/>
                <a:sym typeface="Overpass"/>
              </a:rPr>
              <a:t>CONSTRAINT fk_Review_rstId FOREIGN KEY (rstId)</a:t>
            </a:r>
            <a:endParaRPr sz="1200">
              <a:latin typeface="Overpass"/>
              <a:ea typeface="Overpass"/>
              <a:cs typeface="Overpass"/>
              <a:sym typeface="Overpass"/>
            </a:endParaRPr>
          </a:p>
          <a:p>
            <a:pPr marL="914400" marR="0" lvl="0" indent="0" algn="l" rtl="0">
              <a:spcBef>
                <a:spcPts val="0"/>
              </a:spcBef>
              <a:spcAft>
                <a:spcPts val="0"/>
              </a:spcAft>
              <a:buNone/>
            </a:pPr>
            <a:r>
              <a:rPr lang="en" sz="1200">
                <a:latin typeface="Overpass"/>
                <a:ea typeface="Overpass"/>
                <a:cs typeface="Overpass"/>
                <a:sym typeface="Overpass"/>
              </a:rPr>
              <a:t>REFERENCES [FoodAdvisor.Restaurant] (rstId)</a:t>
            </a:r>
            <a:endParaRPr sz="1200">
              <a:latin typeface="Overpass"/>
              <a:ea typeface="Overpass"/>
              <a:cs typeface="Overpass"/>
              <a:sym typeface="Overpass"/>
            </a:endParaRPr>
          </a:p>
          <a:p>
            <a:pPr marL="914400" marR="0" lvl="0" indent="0" algn="l" rtl="0">
              <a:spcBef>
                <a:spcPts val="0"/>
              </a:spcBef>
              <a:spcAft>
                <a:spcPts val="0"/>
              </a:spcAft>
              <a:buNone/>
            </a:pPr>
            <a:r>
              <a:rPr lang="en" sz="1200">
                <a:latin typeface="Overpass"/>
                <a:ea typeface="Overpass"/>
                <a:cs typeface="Overpass"/>
                <a:sym typeface="Overpass"/>
              </a:rPr>
              <a:t>ON DELETE NO ACTION ON UPDATE CASCADE,</a:t>
            </a:r>
            <a:endParaRPr sz="1200">
              <a:latin typeface="Overpass"/>
              <a:ea typeface="Overpass"/>
              <a:cs typeface="Overpass"/>
              <a:sym typeface="Overpass"/>
            </a:endParaRPr>
          </a:p>
          <a:p>
            <a:pPr marL="457200" marR="0" lvl="0" indent="0" algn="l" rtl="0">
              <a:spcBef>
                <a:spcPts val="0"/>
              </a:spcBef>
              <a:spcAft>
                <a:spcPts val="0"/>
              </a:spcAft>
              <a:buNone/>
            </a:pPr>
            <a:r>
              <a:rPr lang="en" sz="1200">
                <a:latin typeface="Overpass"/>
                <a:ea typeface="Overpass"/>
                <a:cs typeface="Overpass"/>
                <a:sym typeface="Overpass"/>
              </a:rPr>
              <a:t>CONSTRAINT fk_Review_custId FOREIGN KEY (custId)</a:t>
            </a:r>
            <a:endParaRPr sz="1200">
              <a:latin typeface="Overpass"/>
              <a:ea typeface="Overpass"/>
              <a:cs typeface="Overpass"/>
              <a:sym typeface="Overpass"/>
            </a:endParaRPr>
          </a:p>
          <a:p>
            <a:pPr marL="914400" marR="0" lvl="0" indent="0" algn="l" rtl="0">
              <a:spcBef>
                <a:spcPts val="0"/>
              </a:spcBef>
              <a:spcAft>
                <a:spcPts val="0"/>
              </a:spcAft>
              <a:buNone/>
            </a:pPr>
            <a:r>
              <a:rPr lang="en" sz="1200">
                <a:latin typeface="Overpass"/>
                <a:ea typeface="Overpass"/>
                <a:cs typeface="Overpass"/>
                <a:sym typeface="Overpass"/>
              </a:rPr>
              <a:t>REFERENCES [FoodAdvisor.Customer] (custId)</a:t>
            </a:r>
            <a:endParaRPr sz="1200">
              <a:latin typeface="Overpass"/>
              <a:ea typeface="Overpass"/>
              <a:cs typeface="Overpass"/>
              <a:sym typeface="Overpass"/>
            </a:endParaRPr>
          </a:p>
          <a:p>
            <a:pPr marL="914400" marR="0" lvl="0" indent="0" algn="l" rtl="0">
              <a:spcBef>
                <a:spcPts val="0"/>
              </a:spcBef>
              <a:spcAft>
                <a:spcPts val="0"/>
              </a:spcAft>
              <a:buNone/>
            </a:pPr>
            <a:r>
              <a:rPr lang="en" sz="1200">
                <a:latin typeface="Overpass"/>
                <a:ea typeface="Overpass"/>
                <a:cs typeface="Overpass"/>
                <a:sym typeface="Overpass"/>
              </a:rPr>
              <a:t>ON DELETE NO ACTION ON UPDATE CASCADE)</a:t>
            </a:r>
            <a:endParaRPr sz="1200">
              <a:latin typeface="Overpass"/>
              <a:ea typeface="Overpass"/>
              <a:cs typeface="Overpass"/>
              <a:sym typeface="Overpass"/>
            </a:endParaRPr>
          </a:p>
          <a:p>
            <a:pPr marL="0" lvl="0" indent="0" algn="l" rtl="0">
              <a:spcBef>
                <a:spcPts val="0"/>
              </a:spcBef>
              <a:spcAft>
                <a:spcPts val="1200"/>
              </a:spcAft>
              <a:buNone/>
            </a:pPr>
            <a:endParaRPr sz="1200">
              <a:latin typeface="Overpass"/>
              <a:ea typeface="Overpass"/>
              <a:cs typeface="Overpass"/>
              <a:sym typeface="Overpas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9"/>
          <p:cNvSpPr txBox="1">
            <a:spLocks noGrp="1"/>
          </p:cNvSpPr>
          <p:nvPr>
            <p:ph type="title"/>
          </p:nvPr>
        </p:nvSpPr>
        <p:spPr>
          <a:xfrm>
            <a:off x="1297500" y="393750"/>
            <a:ext cx="70389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verpass"/>
                <a:ea typeface="Overpass"/>
                <a:cs typeface="Overpass"/>
                <a:sym typeface="Overpass"/>
              </a:rPr>
              <a:t>Use Case 1</a:t>
            </a:r>
            <a:endParaRPr>
              <a:latin typeface="Overpass"/>
              <a:ea typeface="Overpass"/>
              <a:cs typeface="Overpass"/>
              <a:sym typeface="Overpass"/>
            </a:endParaRPr>
          </a:p>
          <a:p>
            <a:pPr marL="0" lvl="0" indent="0" algn="l" rtl="0">
              <a:spcBef>
                <a:spcPts val="0"/>
              </a:spcBef>
              <a:spcAft>
                <a:spcPts val="0"/>
              </a:spcAft>
              <a:buNone/>
            </a:pPr>
            <a:endParaRPr/>
          </a:p>
        </p:txBody>
      </p:sp>
      <p:sp>
        <p:nvSpPr>
          <p:cNvPr id="174" name="Google Shape;174;p19"/>
          <p:cNvSpPr txBox="1">
            <a:spLocks noGrp="1"/>
          </p:cNvSpPr>
          <p:nvPr>
            <p:ph type="body" idx="1"/>
          </p:nvPr>
        </p:nvSpPr>
        <p:spPr>
          <a:xfrm>
            <a:off x="1297500" y="1253225"/>
            <a:ext cx="7038900"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0"/>
              </a:spcBef>
              <a:spcAft>
                <a:spcPts val="0"/>
              </a:spcAft>
              <a:buNone/>
            </a:pPr>
            <a:r>
              <a:rPr lang="en" sz="1400" b="1">
                <a:latin typeface="Calibri"/>
                <a:ea typeface="Calibri"/>
                <a:cs typeface="Calibri"/>
                <a:sym typeface="Calibri"/>
              </a:rPr>
              <a:t>What are the restaurants that serve ‘American’ cuisine and what is their cuisine highlight?</a:t>
            </a:r>
            <a:endParaRPr sz="1400" b="1">
              <a:latin typeface="Calibri"/>
              <a:ea typeface="Calibri"/>
              <a:cs typeface="Calibri"/>
              <a:sym typeface="Calibri"/>
            </a:endParaRPr>
          </a:p>
          <a:p>
            <a:pPr marL="0" lvl="0" indent="0" algn="l" rtl="0">
              <a:lnSpc>
                <a:spcPct val="107916"/>
              </a:lnSpc>
              <a:spcBef>
                <a:spcPts val="800"/>
              </a:spcBef>
              <a:spcAft>
                <a:spcPts val="0"/>
              </a:spcAft>
              <a:buNone/>
            </a:pPr>
            <a:endParaRPr sz="1400" b="1">
              <a:latin typeface="Calibri"/>
              <a:ea typeface="Calibri"/>
              <a:cs typeface="Calibri"/>
              <a:sym typeface="Calibri"/>
            </a:endParaRPr>
          </a:p>
          <a:p>
            <a:pPr marL="0" lvl="0" indent="0" algn="l" rtl="0">
              <a:lnSpc>
                <a:spcPct val="107916"/>
              </a:lnSpc>
              <a:spcBef>
                <a:spcPts val="0"/>
              </a:spcBef>
              <a:spcAft>
                <a:spcPts val="0"/>
              </a:spcAft>
              <a:buNone/>
            </a:pPr>
            <a:r>
              <a:rPr lang="en" sz="1200">
                <a:latin typeface="Overpass"/>
                <a:ea typeface="Overpass"/>
                <a:cs typeface="Overpass"/>
                <a:sym typeface="Overpass"/>
              </a:rPr>
              <a:t>CREATE VIEW AmericanCuisine AS</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SELECT r.rstId, r.rstName, c.csnName, c.csnHighlight</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FROM [FoodAdvisor.Restaurant] r, [FoodAdvisor.Cuisine] c</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WHERE r.rstId = c.rstId AND c.csnName = 'American'</a:t>
            </a:r>
            <a:endParaRPr sz="1200">
              <a:latin typeface="Overpass"/>
              <a:ea typeface="Overpass"/>
              <a:cs typeface="Overpass"/>
              <a:sym typeface="Overpass"/>
            </a:endParaRPr>
          </a:p>
          <a:p>
            <a:pPr marL="0" lvl="0" indent="0" algn="l" rtl="0">
              <a:lnSpc>
                <a:spcPct val="107916"/>
              </a:lnSpc>
              <a:spcBef>
                <a:spcPts val="0"/>
              </a:spcBef>
              <a:spcAft>
                <a:spcPts val="0"/>
              </a:spcAft>
              <a:buNone/>
            </a:pPr>
            <a:r>
              <a:rPr lang="en" sz="1200">
                <a:latin typeface="Overpass"/>
                <a:ea typeface="Overpass"/>
                <a:cs typeface="Overpass"/>
                <a:sym typeface="Overpass"/>
              </a:rPr>
              <a:t>	WITH CHECK OPTION;</a:t>
            </a:r>
            <a:endParaRPr sz="1200">
              <a:latin typeface="Overpass"/>
              <a:ea typeface="Overpass"/>
              <a:cs typeface="Overpass"/>
              <a:sym typeface="Overpass"/>
            </a:endParaRPr>
          </a:p>
          <a:p>
            <a:pPr marL="0" lvl="0" indent="0" algn="l" rtl="0">
              <a:lnSpc>
                <a:spcPct val="107916"/>
              </a:lnSpc>
              <a:spcBef>
                <a:spcPts val="0"/>
              </a:spcBef>
              <a:spcAft>
                <a:spcPts val="800"/>
              </a:spcAft>
              <a:buNone/>
            </a:pPr>
            <a:endParaRPr sz="1400" b="1">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0"/>
          <p:cNvSpPr txBox="1">
            <a:spLocks noGrp="1"/>
          </p:cNvSpPr>
          <p:nvPr>
            <p:ph type="body" idx="1"/>
          </p:nvPr>
        </p:nvSpPr>
        <p:spPr>
          <a:xfrm>
            <a:off x="1297500" y="1472300"/>
            <a:ext cx="7038900" cy="2911200"/>
          </a:xfrm>
          <a:prstGeom prst="rect">
            <a:avLst/>
          </a:prstGeom>
        </p:spPr>
        <p:txBody>
          <a:bodyPr spcFirstLastPara="1" wrap="square" lIns="91425" tIns="91425" rIns="91425" bIns="91425" anchor="t" anchorCtr="0">
            <a:normAutofit/>
          </a:bodyPr>
          <a:lstStyle/>
          <a:p>
            <a:pPr marL="0" lvl="0" indent="0" algn="l" rtl="0">
              <a:lnSpc>
                <a:spcPct val="107916"/>
              </a:lnSpc>
              <a:spcBef>
                <a:spcPts val="0"/>
              </a:spcBef>
              <a:spcAft>
                <a:spcPts val="800"/>
              </a:spcAft>
              <a:buNone/>
            </a:pPr>
            <a:r>
              <a:rPr lang="en" sz="1400" b="1">
                <a:latin typeface="Calibri"/>
                <a:ea typeface="Calibri"/>
                <a:cs typeface="Calibri"/>
                <a:sym typeface="Calibri"/>
              </a:rPr>
              <a:t>What are the restaurants that serve ‘American’ cuisine and what is their cuisine highlight?</a:t>
            </a:r>
            <a:endParaRPr/>
          </a:p>
        </p:txBody>
      </p:sp>
      <p:sp>
        <p:nvSpPr>
          <p:cNvPr id="180" name="Google Shape;180;p20"/>
          <p:cNvSpPr txBox="1">
            <a:spLocks noGrp="1"/>
          </p:cNvSpPr>
          <p:nvPr>
            <p:ph type="title"/>
          </p:nvPr>
        </p:nvSpPr>
        <p:spPr>
          <a:xfrm>
            <a:off x="1297500" y="535450"/>
            <a:ext cx="7038900" cy="46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verpass"/>
                <a:ea typeface="Overpass"/>
                <a:cs typeface="Overpass"/>
                <a:sym typeface="Overpass"/>
              </a:rPr>
              <a:t>Application</a:t>
            </a:r>
            <a:endParaRPr/>
          </a:p>
        </p:txBody>
      </p:sp>
      <p:pic>
        <p:nvPicPr>
          <p:cNvPr id="181" name="Google Shape;181;p20"/>
          <p:cNvPicPr preferRelativeResize="0"/>
          <p:nvPr/>
        </p:nvPicPr>
        <p:blipFill rotWithShape="1">
          <a:blip r:embed="rId3">
            <a:alphaModFix/>
          </a:blip>
          <a:srcRect r="7842"/>
          <a:stretch/>
        </p:blipFill>
        <p:spPr>
          <a:xfrm>
            <a:off x="1433528" y="2217425"/>
            <a:ext cx="5529251" cy="1040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1"/>
          <p:cNvSpPr txBox="1">
            <a:spLocks noGrp="1"/>
          </p:cNvSpPr>
          <p:nvPr>
            <p:ph type="title"/>
          </p:nvPr>
        </p:nvSpPr>
        <p:spPr>
          <a:xfrm>
            <a:off x="1297500" y="502000"/>
            <a:ext cx="7038900" cy="58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Overpass"/>
                <a:ea typeface="Overpass"/>
                <a:cs typeface="Overpass"/>
                <a:sym typeface="Overpass"/>
              </a:rPr>
              <a:t>Use Case 2</a:t>
            </a:r>
            <a:endParaRPr>
              <a:latin typeface="Overpass"/>
              <a:ea typeface="Overpass"/>
              <a:cs typeface="Overpass"/>
              <a:sym typeface="Overpass"/>
            </a:endParaRPr>
          </a:p>
        </p:txBody>
      </p:sp>
      <p:sp>
        <p:nvSpPr>
          <p:cNvPr id="187" name="Google Shape;187;p21"/>
          <p:cNvSpPr txBox="1">
            <a:spLocks noGrp="1"/>
          </p:cNvSpPr>
          <p:nvPr>
            <p:ph type="body" idx="1"/>
          </p:nvPr>
        </p:nvSpPr>
        <p:spPr>
          <a:xfrm>
            <a:off x="1297500" y="1320400"/>
            <a:ext cx="7038900" cy="3835500"/>
          </a:xfrm>
          <a:prstGeom prst="rect">
            <a:avLst/>
          </a:prstGeom>
          <a:effectLst>
            <a:reflection dist="38100" dir="5400000" fadeDir="5400012" sy="-100000" algn="bl" rotWithShape="0"/>
          </a:effectLst>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b="1">
                <a:latin typeface="Overpass"/>
                <a:ea typeface="Overpass"/>
                <a:cs typeface="Overpass"/>
                <a:sym typeface="Overpass"/>
              </a:rPr>
              <a:t>Which restaurant serves </a:t>
            </a:r>
            <a:r>
              <a:rPr lang="en" sz="1400" b="1">
                <a:highlight>
                  <a:schemeClr val="dk1"/>
                </a:highlight>
                <a:latin typeface="Overpass"/>
                <a:ea typeface="Overpass"/>
                <a:cs typeface="Overpass"/>
                <a:sym typeface="Overpass"/>
              </a:rPr>
              <a:t>'Sushi'</a:t>
            </a:r>
            <a:r>
              <a:rPr lang="en" sz="1400" b="1">
                <a:latin typeface="Overpass"/>
                <a:ea typeface="Overpass"/>
                <a:cs typeface="Overpass"/>
                <a:sym typeface="Overpass"/>
              </a:rPr>
              <a:t> and has the best consumer ratings?</a:t>
            </a:r>
            <a:endParaRPr sz="1400" b="1">
              <a:latin typeface="Overpass"/>
              <a:ea typeface="Overpass"/>
              <a:cs typeface="Overpass"/>
              <a:sym typeface="Overpass"/>
            </a:endParaRPr>
          </a:p>
          <a:p>
            <a:pPr marL="0" lvl="0" indent="0" algn="l" rtl="0">
              <a:lnSpc>
                <a:spcPct val="100000"/>
              </a:lnSpc>
              <a:spcBef>
                <a:spcPts val="0"/>
              </a:spcBef>
              <a:spcAft>
                <a:spcPts val="0"/>
              </a:spcAft>
              <a:buNone/>
            </a:pPr>
            <a:endParaRPr sz="1200">
              <a:latin typeface="Overpass"/>
              <a:ea typeface="Overpass"/>
              <a:cs typeface="Overpass"/>
              <a:sym typeface="Overpass"/>
            </a:endParaRPr>
          </a:p>
          <a:p>
            <a:pPr marL="0" lvl="0" indent="0" algn="l" rtl="0">
              <a:lnSpc>
                <a:spcPct val="100000"/>
              </a:lnSpc>
              <a:spcBef>
                <a:spcPts val="0"/>
              </a:spcBef>
              <a:spcAft>
                <a:spcPts val="0"/>
              </a:spcAft>
              <a:buNone/>
            </a:pPr>
            <a:endParaRPr sz="1200">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CREATE VIEW Sushi AS</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	SELECT TOP 1 r.rstName, rt.csnHighlight, cast(rt.avg_rating as decimal(4,2)) customer_rating</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	FROM [FoodAdvisor.Restaurant] r</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	INNER JOIN(</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		SELECT AVG(rv.rvwRating) avg_rating, rv.rstId, c.csnHighlight</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	 	FROM [FoodAdvisor.Restaurant] r, [FoodAdvisor.Cuisine] c, [FoodAdvisor.Review] rv</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	 	WHERE r.rstId = c.rstId </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	       	AND c.csnHighlight = 'Sushi'</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	       	AND r.rstId = rv.rstId</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	 	GROUP BY rv.rstId, c.csnHighlight) rt</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	ON r.rstId = rt.rstId</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	ORDER BY avg_rating DESC	</a:t>
            </a:r>
            <a:endParaRPr sz="1200">
              <a:highlight>
                <a:schemeClr val="dk1"/>
              </a:highlight>
              <a:latin typeface="Overpass"/>
              <a:ea typeface="Overpass"/>
              <a:cs typeface="Overpass"/>
              <a:sym typeface="Overpass"/>
            </a:endParaRPr>
          </a:p>
          <a:p>
            <a:pPr marL="0" lvl="0" indent="0" algn="l" rtl="0">
              <a:lnSpc>
                <a:spcPct val="100000"/>
              </a:lnSpc>
              <a:spcBef>
                <a:spcPts val="0"/>
              </a:spcBef>
              <a:spcAft>
                <a:spcPts val="0"/>
              </a:spcAft>
              <a:buNone/>
            </a:pPr>
            <a:r>
              <a:rPr lang="en" sz="1200">
                <a:highlight>
                  <a:schemeClr val="dk1"/>
                </a:highlight>
                <a:latin typeface="Overpass"/>
                <a:ea typeface="Overpass"/>
                <a:cs typeface="Overpass"/>
                <a:sym typeface="Overpass"/>
              </a:rPr>
              <a:t>WITH CHECK OPTION;</a:t>
            </a:r>
            <a:endParaRPr sz="1200">
              <a:highlight>
                <a:schemeClr val="dk1"/>
              </a:highlight>
              <a:latin typeface="Overpass"/>
              <a:ea typeface="Overpass"/>
              <a:cs typeface="Overpass"/>
              <a:sym typeface="Overpass"/>
            </a:endParaRPr>
          </a:p>
          <a:p>
            <a:pPr marL="457200" lvl="0" indent="0" algn="l" rtl="0">
              <a:lnSpc>
                <a:spcPct val="107916"/>
              </a:lnSpc>
              <a:spcBef>
                <a:spcPts val="0"/>
              </a:spcBef>
              <a:spcAft>
                <a:spcPts val="800"/>
              </a:spcAft>
              <a:buNone/>
            </a:pPr>
            <a:endParaRPr sz="1200">
              <a:highlight>
                <a:srgbClr val="FFFFFF"/>
              </a:highlight>
              <a:latin typeface="Overpass"/>
              <a:ea typeface="Overpass"/>
              <a:cs typeface="Overpass"/>
              <a:sym typeface="Overpass"/>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TotalTime>
  <Words>1272</Words>
  <Application>Microsoft Macintosh PowerPoint</Application>
  <PresentationFormat>On-screen Show (16:9)</PresentationFormat>
  <Paragraphs>148</Paragraphs>
  <Slides>23</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Montserrat</vt:lpstr>
      <vt:lpstr>Lato</vt:lpstr>
      <vt:lpstr>Barlow Medium Bold</vt:lpstr>
      <vt:lpstr>Overpass</vt:lpstr>
      <vt:lpstr>TAN Mon Cheri</vt:lpstr>
      <vt:lpstr>Calibri</vt:lpstr>
      <vt:lpstr>Arial</vt:lpstr>
      <vt:lpstr>Focus</vt:lpstr>
      <vt:lpstr>College Park FoodAdvisor</vt:lpstr>
      <vt:lpstr>Background</vt:lpstr>
      <vt:lpstr>Mission Statements and Mission Objectives</vt:lpstr>
      <vt:lpstr>Conceptual Database Design: ER Diagram</vt:lpstr>
      <vt:lpstr>Logical Database Design: Relational Schema</vt:lpstr>
      <vt:lpstr>Physical Database Design</vt:lpstr>
      <vt:lpstr>Use Case 1 </vt:lpstr>
      <vt:lpstr>Application</vt:lpstr>
      <vt:lpstr>Use Case 2</vt:lpstr>
      <vt:lpstr>Application</vt:lpstr>
      <vt:lpstr>Use Case 3 </vt:lpstr>
      <vt:lpstr>Application</vt:lpstr>
      <vt:lpstr>Use Case 4</vt:lpstr>
      <vt:lpstr>Application</vt:lpstr>
      <vt:lpstr>Use Case 5 </vt:lpstr>
      <vt:lpstr>Application</vt:lpstr>
      <vt:lpstr>Use Case 6 </vt:lpstr>
      <vt:lpstr>Application</vt:lpstr>
      <vt:lpstr>Use Case 7 </vt:lpstr>
      <vt:lpstr>Application</vt:lpstr>
      <vt:lpstr>Sentiment Analysis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College Park FoodAdvisor</dc:title>
  <cp:lastModifiedBy>Raghul Pandi Balamurugan</cp:lastModifiedBy>
  <cp:revision>7</cp:revision>
  <dcterms:modified xsi:type="dcterms:W3CDTF">2022-02-17T02:55:55Z</dcterms:modified>
</cp:coreProperties>
</file>